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23"/>
  </p:notesMasterIdLst>
  <p:handoutMasterIdLst>
    <p:handoutMasterId r:id="rId24"/>
  </p:handoutMasterIdLst>
  <p:sldIdLst>
    <p:sldId id="256" r:id="rId2"/>
    <p:sldId id="357" r:id="rId3"/>
    <p:sldId id="280" r:id="rId4"/>
    <p:sldId id="347" r:id="rId5"/>
    <p:sldId id="358" r:id="rId6"/>
    <p:sldId id="362" r:id="rId7"/>
    <p:sldId id="363" r:id="rId8"/>
    <p:sldId id="364" r:id="rId9"/>
    <p:sldId id="348" r:id="rId10"/>
    <p:sldId id="349" r:id="rId11"/>
    <p:sldId id="350" r:id="rId12"/>
    <p:sldId id="351" r:id="rId13"/>
    <p:sldId id="352" r:id="rId14"/>
    <p:sldId id="359" r:id="rId15"/>
    <p:sldId id="353" r:id="rId16"/>
    <p:sldId id="355" r:id="rId17"/>
    <p:sldId id="354" r:id="rId18"/>
    <p:sldId id="360" r:id="rId19"/>
    <p:sldId id="361" r:id="rId20"/>
    <p:sldId id="356" r:id="rId21"/>
    <p:sldId id="296" r:id="rId22"/>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4176">
          <p15:clr>
            <a:srgbClr val="A4A3A4"/>
          </p15:clr>
        </p15:guide>
        <p15:guide id="2" pos="336">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54" autoAdjust="0"/>
    <p:restoredTop sz="86395" autoAdjust="0"/>
  </p:normalViewPr>
  <p:slideViewPr>
    <p:cSldViewPr>
      <p:cViewPr varScale="1">
        <p:scale>
          <a:sx n="105" d="100"/>
          <a:sy n="105" d="100"/>
        </p:scale>
        <p:origin x="1128" y="192"/>
      </p:cViewPr>
      <p:guideLst>
        <p:guide orient="horz" pos="4176"/>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27" d="100"/>
          <a:sy n="127" d="100"/>
        </p:scale>
        <p:origin x="2720" y="192"/>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3F8E01B-97A3-0442-B735-6B4C18D2E8AD}"/>
              </a:ext>
            </a:extLst>
          </p:cNvPr>
          <p:cNvSpPr>
            <a:spLocks noGrp="1" noChangeArrowheads="1"/>
          </p:cNvSpPr>
          <p:nvPr>
            <p:ph type="hdr" sz="quarter"/>
          </p:nvPr>
        </p:nvSpPr>
        <p:spPr bwMode="auto">
          <a:xfrm>
            <a:off x="111127" y="0"/>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defTabSz="925513">
              <a:defRPr sz="1200"/>
            </a:lvl1pPr>
          </a:lstStyle>
          <a:p>
            <a:r>
              <a:rPr lang="en-US" altLang="en-US"/>
              <a:t>Talking With Parent When Concerned</a:t>
            </a:r>
          </a:p>
        </p:txBody>
      </p:sp>
      <p:sp>
        <p:nvSpPr>
          <p:cNvPr id="133123" name="Rectangle 3">
            <a:extLst>
              <a:ext uri="{FF2B5EF4-FFF2-40B4-BE49-F238E27FC236}">
                <a16:creationId xmlns:a16="http://schemas.microsoft.com/office/drawing/2014/main" id="{101A9AF5-B8A9-6947-B04D-682FA6EBBDED}"/>
              </a:ext>
            </a:extLst>
          </p:cNvPr>
          <p:cNvSpPr>
            <a:spLocks noGrp="1" noChangeArrowheads="1"/>
          </p:cNvSpPr>
          <p:nvPr>
            <p:ph type="dt" sz="quarter" idx="1"/>
          </p:nvPr>
        </p:nvSpPr>
        <p:spPr bwMode="auto">
          <a:xfrm>
            <a:off x="3810002" y="0"/>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algn="r" defTabSz="925513">
              <a:defRPr sz="1200"/>
            </a:lvl1pPr>
          </a:lstStyle>
          <a:p>
            <a:r>
              <a:rPr lang="en-US" altLang="en-US"/>
              <a:t>November 20, 2019</a:t>
            </a:r>
          </a:p>
        </p:txBody>
      </p:sp>
      <p:sp>
        <p:nvSpPr>
          <p:cNvPr id="133124" name="Rectangle 4">
            <a:extLst>
              <a:ext uri="{FF2B5EF4-FFF2-40B4-BE49-F238E27FC236}">
                <a16:creationId xmlns:a16="http://schemas.microsoft.com/office/drawing/2014/main" id="{397ED92F-1B1A-F34D-AEFA-B1A3FEC7745A}"/>
              </a:ext>
            </a:extLst>
          </p:cNvPr>
          <p:cNvSpPr>
            <a:spLocks noGrp="1" noChangeArrowheads="1"/>
          </p:cNvSpPr>
          <p:nvPr>
            <p:ph type="ftr" sz="quarter" idx="2"/>
          </p:nvPr>
        </p:nvSpPr>
        <p:spPr bwMode="auto">
          <a:xfrm>
            <a:off x="111127" y="8778876"/>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defTabSz="925513">
              <a:defRPr sz="1200"/>
            </a:lvl1pPr>
          </a:lstStyle>
          <a:p>
            <a:r>
              <a:rPr lang="en-US" altLang="en-US" dirty="0"/>
              <a:t>California MAP to Inclusion &amp; Belonging https://</a:t>
            </a:r>
            <a:r>
              <a:rPr lang="en-US" altLang="en-US" dirty="0" err="1"/>
              <a:t>www.cainclusion.org</a:t>
            </a:r>
            <a:endParaRPr lang="en-US" altLang="en-US" dirty="0"/>
          </a:p>
        </p:txBody>
      </p:sp>
      <p:sp>
        <p:nvSpPr>
          <p:cNvPr id="133125" name="Rectangle 5">
            <a:extLst>
              <a:ext uri="{FF2B5EF4-FFF2-40B4-BE49-F238E27FC236}">
                <a16:creationId xmlns:a16="http://schemas.microsoft.com/office/drawing/2014/main" id="{CF343DC1-4480-9B4D-A9F8-74AB732E0BEB}"/>
              </a:ext>
            </a:extLst>
          </p:cNvPr>
          <p:cNvSpPr>
            <a:spLocks noGrp="1" noChangeArrowheads="1"/>
          </p:cNvSpPr>
          <p:nvPr>
            <p:ph type="sldNum" sz="quarter" idx="3"/>
          </p:nvPr>
        </p:nvSpPr>
        <p:spPr bwMode="auto">
          <a:xfrm>
            <a:off x="3810002" y="8778876"/>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algn="r" defTabSz="925513">
              <a:defRPr sz="1200"/>
            </a:lvl1pPr>
          </a:lstStyle>
          <a:p>
            <a:fld id="{9A2E27BF-2B09-1248-A308-F4E07B5509C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E61DD9A-9BA7-0044-8C8A-6BDD88959630}"/>
              </a:ext>
            </a:extLst>
          </p:cNvPr>
          <p:cNvSpPr>
            <a:spLocks noGrp="1" noChangeArrowheads="1"/>
          </p:cNvSpPr>
          <p:nvPr>
            <p:ph type="hdr" sz="quarter"/>
          </p:nvPr>
        </p:nvSpPr>
        <p:spPr bwMode="auto">
          <a:xfrm>
            <a:off x="111127" y="0"/>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defTabSz="925513">
              <a:defRPr sz="1200"/>
            </a:lvl1pPr>
          </a:lstStyle>
          <a:p>
            <a:r>
              <a:rPr lang="en-US" altLang="en-US"/>
              <a:t>Talking With Parent When Concerned</a:t>
            </a:r>
          </a:p>
        </p:txBody>
      </p:sp>
      <p:sp>
        <p:nvSpPr>
          <p:cNvPr id="104451" name="Rectangle 3">
            <a:extLst>
              <a:ext uri="{FF2B5EF4-FFF2-40B4-BE49-F238E27FC236}">
                <a16:creationId xmlns:a16="http://schemas.microsoft.com/office/drawing/2014/main" id="{87EA6CE0-05BB-0546-8B76-1B6481D1C1AC}"/>
              </a:ext>
            </a:extLst>
          </p:cNvPr>
          <p:cNvSpPr>
            <a:spLocks noGrp="1" noChangeArrowheads="1"/>
          </p:cNvSpPr>
          <p:nvPr>
            <p:ph type="dt" idx="1"/>
          </p:nvPr>
        </p:nvSpPr>
        <p:spPr bwMode="auto">
          <a:xfrm>
            <a:off x="3810002" y="0"/>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algn="r" defTabSz="925513">
              <a:defRPr sz="1200"/>
            </a:lvl1pPr>
          </a:lstStyle>
          <a:p>
            <a:r>
              <a:rPr lang="en-US" altLang="en-US"/>
              <a:t>November 20, 2019</a:t>
            </a:r>
          </a:p>
        </p:txBody>
      </p:sp>
      <p:sp>
        <p:nvSpPr>
          <p:cNvPr id="104452" name="Rectangle 4">
            <a:extLst>
              <a:ext uri="{FF2B5EF4-FFF2-40B4-BE49-F238E27FC236}">
                <a16:creationId xmlns:a16="http://schemas.microsoft.com/office/drawing/2014/main" id="{60606181-D535-A14A-B3B4-A241CE102AD8}"/>
              </a:ext>
            </a:extLst>
          </p:cNvPr>
          <p:cNvSpPr>
            <a:spLocks noGrp="1" noRot="1" noChangeAspect="1" noChangeArrowheads="1" noTextEdit="1"/>
          </p:cNvSpPr>
          <p:nvPr>
            <p:ph type="sldImg" idx="2"/>
          </p:nvPr>
        </p:nvSpPr>
        <p:spPr bwMode="auto">
          <a:xfrm>
            <a:off x="1168400" y="693738"/>
            <a:ext cx="4618038" cy="3463925"/>
          </a:xfrm>
          <a:prstGeom prst="rect">
            <a:avLst/>
          </a:prstGeom>
          <a:no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a:extLst>
              <a:ext uri="{FF2B5EF4-FFF2-40B4-BE49-F238E27FC236}">
                <a16:creationId xmlns:a16="http://schemas.microsoft.com/office/drawing/2014/main" id="{BC1E2A11-6C5B-9144-8ED5-AAB4D53D2D9D}"/>
              </a:ext>
            </a:extLst>
          </p:cNvPr>
          <p:cNvSpPr>
            <a:spLocks noGrp="1" noChangeArrowheads="1"/>
          </p:cNvSpPr>
          <p:nvPr>
            <p:ph type="body" sz="quarter" idx="3"/>
          </p:nvPr>
        </p:nvSpPr>
        <p:spPr bwMode="auto">
          <a:xfrm>
            <a:off x="927102" y="4389440"/>
            <a:ext cx="5100638"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54" name="Rectangle 6">
            <a:extLst>
              <a:ext uri="{FF2B5EF4-FFF2-40B4-BE49-F238E27FC236}">
                <a16:creationId xmlns:a16="http://schemas.microsoft.com/office/drawing/2014/main" id="{2A1EE9A6-DA90-D247-B300-A7236E901780}"/>
              </a:ext>
            </a:extLst>
          </p:cNvPr>
          <p:cNvSpPr>
            <a:spLocks noGrp="1" noChangeArrowheads="1"/>
          </p:cNvSpPr>
          <p:nvPr>
            <p:ph type="ftr" sz="quarter" idx="4"/>
          </p:nvPr>
        </p:nvSpPr>
        <p:spPr bwMode="auto">
          <a:xfrm>
            <a:off x="111127" y="8686800"/>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defTabSz="925513">
              <a:defRPr sz="1200"/>
            </a:lvl1pPr>
          </a:lstStyle>
          <a:p>
            <a:r>
              <a:rPr lang="en-US" altLang="en-US"/>
              <a:t>California MAP to Inclusion &amp; Belonging https://www.cainclusion.org</a:t>
            </a:r>
          </a:p>
        </p:txBody>
      </p:sp>
      <p:sp>
        <p:nvSpPr>
          <p:cNvPr id="104455" name="Rectangle 7">
            <a:extLst>
              <a:ext uri="{FF2B5EF4-FFF2-40B4-BE49-F238E27FC236}">
                <a16:creationId xmlns:a16="http://schemas.microsoft.com/office/drawing/2014/main" id="{84D7D8FA-CB8C-DC4B-A502-CBC061B71AC9}"/>
              </a:ext>
            </a:extLst>
          </p:cNvPr>
          <p:cNvSpPr>
            <a:spLocks noGrp="1" noChangeArrowheads="1"/>
          </p:cNvSpPr>
          <p:nvPr>
            <p:ph type="sldNum" sz="quarter" idx="5"/>
          </p:nvPr>
        </p:nvSpPr>
        <p:spPr bwMode="auto">
          <a:xfrm>
            <a:off x="3810002" y="8686800"/>
            <a:ext cx="3013075" cy="4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ctr" anchorCtr="0" compatLnSpc="1">
            <a:prstTxWarp prst="textNoShape">
              <a:avLst/>
            </a:prstTxWarp>
          </a:bodyPr>
          <a:lstStyle>
            <a:lvl1pPr algn="r" defTabSz="925513">
              <a:defRPr sz="1200"/>
            </a:lvl1pPr>
          </a:lstStyle>
          <a:p>
            <a:fld id="{ABE1A51B-01D1-9247-84D8-C18A043E87B0}"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368F5B3-05F6-A445-83CC-5937244AA8AC}"/>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BF9ED704-971D-6A45-B0CC-489B57374AD4}"/>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5B237620-D1E8-EC44-BB8C-081BFA3A5F83}"/>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8934ED7A-29E9-7841-92B5-2A816F407047}"/>
              </a:ext>
            </a:extLst>
          </p:cNvPr>
          <p:cNvSpPr>
            <a:spLocks noGrp="1" noChangeArrowheads="1"/>
          </p:cNvSpPr>
          <p:nvPr>
            <p:ph type="sldNum" sz="quarter" idx="5"/>
          </p:nvPr>
        </p:nvSpPr>
        <p:spPr>
          <a:ln/>
        </p:spPr>
        <p:txBody>
          <a:bodyPr/>
          <a:lstStyle/>
          <a:p>
            <a:fld id="{796F84B2-4061-B642-BFCF-53524D64D521}" type="slidenum">
              <a:rPr lang="en-US" altLang="en-US"/>
              <a:pPr/>
              <a:t>1</a:t>
            </a:fld>
            <a:endParaRPr lang="en-US" altLang="en-US"/>
          </a:p>
        </p:txBody>
      </p:sp>
      <p:sp>
        <p:nvSpPr>
          <p:cNvPr id="264194" name="Rectangle 2">
            <a:extLst>
              <a:ext uri="{FF2B5EF4-FFF2-40B4-BE49-F238E27FC236}">
                <a16:creationId xmlns:a16="http://schemas.microsoft.com/office/drawing/2014/main" id="{13C92A99-AC9F-F847-9AE0-6523C723C3DD}"/>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0B6B5F07-B5AE-EF4B-93BA-A742A23ED672}"/>
              </a:ext>
            </a:extLst>
          </p:cNvPr>
          <p:cNvSpPr>
            <a:spLocks noGrp="1" noChangeArrowheads="1"/>
          </p:cNvSpPr>
          <p:nvPr>
            <p:ph type="body" idx="1"/>
          </p:nvPr>
        </p:nvSpPr>
        <p:spPr/>
        <p:txBody>
          <a:bodyPr/>
          <a:lstStyle/>
          <a:p>
            <a:r>
              <a:rPr lang="en-US" altLang="en-US" dirty="0"/>
              <a:t>The article “Talking with Parents When Concerns Arise” by Linda Brault and Janet Gonzalez-Mena (11/16/07 revision) should be provided when this presentation is given. Additionally, the presenter should be very familiar with the content of the article and have specific resources, examples, and ideas for the particular audience.</a:t>
            </a:r>
          </a:p>
          <a:p>
            <a:endParaRPr lang="en-US" altLang="en-US" dirty="0"/>
          </a:p>
          <a:p>
            <a:r>
              <a:rPr lang="en-US" altLang="en-US" dirty="0"/>
              <a:t>The November 2019 version includes: content update (slide 19), updates to website links (slides 20 &amp; 21) and accessibility</a:t>
            </a:r>
            <a:r>
              <a:rPr lang="en-US" altLang="en-US" baseline="0" dirty="0"/>
              <a:t> updates</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48888F2-7B74-EF41-B806-91048AC3CD7D}"/>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1F5D7C63-4949-384B-9D14-44CF2A8F1297}"/>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13087EB5-11AD-0240-A32C-A8958DA2AD7C}"/>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A412B4C4-1CAD-E148-AFED-E057CA0C24F1}"/>
              </a:ext>
            </a:extLst>
          </p:cNvPr>
          <p:cNvSpPr>
            <a:spLocks noGrp="1" noChangeArrowheads="1"/>
          </p:cNvSpPr>
          <p:nvPr>
            <p:ph type="sldNum" sz="quarter" idx="5"/>
          </p:nvPr>
        </p:nvSpPr>
        <p:spPr>
          <a:ln/>
        </p:spPr>
        <p:txBody>
          <a:bodyPr/>
          <a:lstStyle/>
          <a:p>
            <a:fld id="{77959802-C9E1-0D49-A164-D3FD5992B43F}" type="slidenum">
              <a:rPr lang="en-US" altLang="en-US"/>
              <a:pPr/>
              <a:t>10</a:t>
            </a:fld>
            <a:endParaRPr lang="en-US" altLang="en-US"/>
          </a:p>
        </p:txBody>
      </p:sp>
      <p:sp>
        <p:nvSpPr>
          <p:cNvPr id="361474" name="Rectangle 2">
            <a:extLst>
              <a:ext uri="{FF2B5EF4-FFF2-40B4-BE49-F238E27FC236}">
                <a16:creationId xmlns:a16="http://schemas.microsoft.com/office/drawing/2014/main" id="{F5C81407-F6EF-1245-AA7D-A60BC883B90B}"/>
              </a:ext>
            </a:extLst>
          </p:cNvPr>
          <p:cNvSpPr>
            <a:spLocks noGrp="1" noRot="1" noChangeAspect="1" noChangeArrowheads="1" noTextEdit="1"/>
          </p:cNvSpPr>
          <p:nvPr>
            <p:ph type="sldImg"/>
          </p:nvPr>
        </p:nvSpPr>
        <p:spPr>
          <a:ln/>
        </p:spPr>
      </p:sp>
      <p:sp>
        <p:nvSpPr>
          <p:cNvPr id="361475" name="Rectangle 3">
            <a:extLst>
              <a:ext uri="{FF2B5EF4-FFF2-40B4-BE49-F238E27FC236}">
                <a16:creationId xmlns:a16="http://schemas.microsoft.com/office/drawing/2014/main" id="{3B3BAD85-BCD6-5244-B2AC-9630E3491FE6}"/>
              </a:ext>
            </a:extLst>
          </p:cNvPr>
          <p:cNvSpPr>
            <a:spLocks noGrp="1" noChangeArrowheads="1"/>
          </p:cNvSpPr>
          <p:nvPr>
            <p:ph type="body" idx="1"/>
          </p:nvPr>
        </p:nvSpPr>
        <p:spPr/>
        <p:txBody>
          <a:bodyPr/>
          <a:lstStyle/>
          <a:p>
            <a:r>
              <a:rPr lang="en-US" altLang="en-US"/>
              <a:t>Encourage the caregivers to choose a warm friendly seating arrangement, for example one that puts the caregiver next to the family instead of separated by a desk. The meeting is for the caregiver and the family only so they need to be sure that other families or staff won’t be within earshot or likely to interrupt. It may be desirable to schedule the meeting outside of regular business hours.</a:t>
            </a:r>
          </a:p>
          <a:p>
            <a:r>
              <a:rPr lang="en-US" altLang="en-US"/>
              <a:t>If the family members and the caregiver do not speak the same language, careful thought must be given to appropriate interpretation during the conference. This conversation generally has an emotional component and, therefore, appropriate interpretation is critical. When sharing information about a child’s development, it is likely that some of the words and nuances in phrasing will be challenging for inexperienced interpreters to translate. Additionally, some parents may understand another language, such as English, yet not be able to fully understand and participate in a conversation about their child. A family may use someone (such as another family member or older child) for routine interpretation; however, they might not feel comfortable putting that person in the position of interpreting for this conference. The caregiver may need to explore other community resources.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3C0C319-DBA8-704B-9C44-289951E67BC1}"/>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26F05F31-56D1-5F46-B713-253F82935149}"/>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334541A0-851D-3641-8D01-60B12F2630B8}"/>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6D51D63A-94BA-A348-A427-4810E88926D9}"/>
              </a:ext>
            </a:extLst>
          </p:cNvPr>
          <p:cNvSpPr>
            <a:spLocks noGrp="1" noChangeArrowheads="1"/>
          </p:cNvSpPr>
          <p:nvPr>
            <p:ph type="sldNum" sz="quarter" idx="5"/>
          </p:nvPr>
        </p:nvSpPr>
        <p:spPr>
          <a:ln/>
        </p:spPr>
        <p:txBody>
          <a:bodyPr/>
          <a:lstStyle/>
          <a:p>
            <a:fld id="{22FDB092-280C-304F-AEFA-6F4455D1FE36}" type="slidenum">
              <a:rPr lang="en-US" altLang="en-US"/>
              <a:pPr/>
              <a:t>11</a:t>
            </a:fld>
            <a:endParaRPr lang="en-US" altLang="en-US"/>
          </a:p>
        </p:txBody>
      </p:sp>
      <p:sp>
        <p:nvSpPr>
          <p:cNvPr id="362498" name="Rectangle 2">
            <a:extLst>
              <a:ext uri="{FF2B5EF4-FFF2-40B4-BE49-F238E27FC236}">
                <a16:creationId xmlns:a16="http://schemas.microsoft.com/office/drawing/2014/main" id="{21ACF2D2-2DCB-4440-B547-D6DE2571CB75}"/>
              </a:ext>
            </a:extLst>
          </p:cNvPr>
          <p:cNvSpPr>
            <a:spLocks noGrp="1" noRot="1" noChangeAspect="1" noChangeArrowheads="1" noTextEdit="1"/>
          </p:cNvSpPr>
          <p:nvPr>
            <p:ph type="sldImg"/>
          </p:nvPr>
        </p:nvSpPr>
        <p:spPr>
          <a:xfrm>
            <a:off x="1143000" y="685800"/>
            <a:ext cx="4618038" cy="3463925"/>
          </a:xfrm>
          <a:ln/>
        </p:spPr>
      </p:sp>
      <p:sp>
        <p:nvSpPr>
          <p:cNvPr id="362499" name="Rectangle 3">
            <a:extLst>
              <a:ext uri="{FF2B5EF4-FFF2-40B4-BE49-F238E27FC236}">
                <a16:creationId xmlns:a16="http://schemas.microsoft.com/office/drawing/2014/main" id="{C1AFB1FA-9C13-A24E-AB1C-EA5670D36B0A}"/>
              </a:ext>
            </a:extLst>
          </p:cNvPr>
          <p:cNvSpPr>
            <a:spLocks noGrp="1" noChangeArrowheads="1"/>
          </p:cNvSpPr>
          <p:nvPr>
            <p:ph type="body" idx="1"/>
          </p:nvPr>
        </p:nvSpPr>
        <p:spPr/>
        <p:txBody>
          <a:bodyPr/>
          <a:lstStyle/>
          <a:p>
            <a:pPr>
              <a:spcAft>
                <a:spcPct val="30000"/>
              </a:spcAft>
              <a:tabLst>
                <a:tab pos="233363" algn="l"/>
              </a:tabLst>
            </a:pPr>
            <a:r>
              <a:rPr lang="en-US" altLang="en-US"/>
              <a:t>The following notes are addressed to the caregivers in order to emphasize the importance of listening to parents in order to understand, rather than jumping ahead and sharing their own thoughts and concerns. The notes are taken directly from the article.</a:t>
            </a:r>
          </a:p>
          <a:p>
            <a:pPr algn="just">
              <a:spcAft>
                <a:spcPts val="600"/>
              </a:spcAft>
              <a:tabLst>
                <a:tab pos="233363" algn="l"/>
              </a:tabLst>
            </a:pPr>
            <a:r>
              <a:rPr lang="en-US" altLang="en-US" sz="1000">
                <a:solidFill>
                  <a:srgbClr val="000000"/>
                </a:solidFill>
              </a:rPr>
              <a:t>Start the conference by gathering information from the family about how they see their child. Ask open-ended questions. Truly listen and show an interest in all that they say. Give them a chance to talk without interruption. You’ll learn more about the family and the child and may be able to identify concerns that you have in common with the family.</a:t>
            </a:r>
          </a:p>
          <a:p>
            <a:pPr algn="just">
              <a:spcAft>
                <a:spcPts val="600"/>
              </a:spcAft>
              <a:tabLst>
                <a:tab pos="233363" algn="l"/>
              </a:tabLst>
            </a:pPr>
            <a:r>
              <a:rPr lang="en-US" altLang="en-US" sz="1000">
                <a:solidFill>
                  <a:srgbClr val="000000"/>
                </a:solidFill>
              </a:rPr>
              <a:t>When it is your turn to share, start with what is going well. Sharing positive qualities that you’ve observed lets the family know that you’re paying close attention to their child and that you care about their child. Both listening to the family and sharing positive things about the child helps the family to know that you are partners in meeting the needs of their child.</a:t>
            </a:r>
          </a:p>
          <a:p>
            <a:pPr algn="just">
              <a:spcAft>
                <a:spcPts val="600"/>
              </a:spcAft>
              <a:tabLst>
                <a:tab pos="233363" algn="l"/>
              </a:tabLst>
            </a:pPr>
            <a:r>
              <a:rPr lang="en-US" altLang="en-US" sz="1000">
                <a:solidFill>
                  <a:srgbClr val="000000"/>
                </a:solidFill>
              </a:rPr>
              <a:t>Ask about how the child behaves at home. If the family differs in their view of the child, be open to their perspective. Asking how the child behaves at home gives you information for comparison of your observations. You may also discover that there are different expectations due to the family’s culture or values. When done respectfully, this communication can lead to a better exchange of ideas and ultimately be of most help to the child. </a:t>
            </a:r>
          </a:p>
          <a:p>
            <a:pPr algn="just">
              <a:spcAft>
                <a:spcPts val="600"/>
              </a:spcAft>
              <a:tabLst>
                <a:tab pos="233363" algn="l"/>
              </a:tabLst>
            </a:pPr>
            <a:r>
              <a:rPr lang="en-US" altLang="en-US" sz="1000">
                <a:solidFill>
                  <a:srgbClr val="000000"/>
                </a:solidFill>
              </a:rPr>
              <a:t>Before you share your concerns with the family, ask if they have any concerns that they haven’t already indicated. Specifically asking the family if they have concerns that they haven’t mentioned before gives the family another opportunity to voice their own observations or concerns and may provide information that supports what you’ve seen.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485A11E-A924-3A4E-9559-85444ABA80E0}"/>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ABAA95C7-FE93-354B-8759-A1F57DA6552A}"/>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33E8446D-66BD-4A44-BAC9-962E059E41DC}"/>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F5EAB9B2-766E-E642-92AF-072E03AD5439}"/>
              </a:ext>
            </a:extLst>
          </p:cNvPr>
          <p:cNvSpPr>
            <a:spLocks noGrp="1" noChangeArrowheads="1"/>
          </p:cNvSpPr>
          <p:nvPr>
            <p:ph type="sldNum" sz="quarter" idx="5"/>
          </p:nvPr>
        </p:nvSpPr>
        <p:spPr>
          <a:ln/>
        </p:spPr>
        <p:txBody>
          <a:bodyPr/>
          <a:lstStyle/>
          <a:p>
            <a:fld id="{4ED476D7-066B-3F45-BE8B-2E80F66909AA}" type="slidenum">
              <a:rPr lang="en-US" altLang="en-US"/>
              <a:pPr/>
              <a:t>12</a:t>
            </a:fld>
            <a:endParaRPr lang="en-US" altLang="en-US"/>
          </a:p>
        </p:txBody>
      </p:sp>
      <p:sp>
        <p:nvSpPr>
          <p:cNvPr id="363522" name="Rectangle 2">
            <a:extLst>
              <a:ext uri="{FF2B5EF4-FFF2-40B4-BE49-F238E27FC236}">
                <a16:creationId xmlns:a16="http://schemas.microsoft.com/office/drawing/2014/main" id="{B871BD51-D646-E246-83B9-6C7B22F3980A}"/>
              </a:ext>
            </a:extLst>
          </p:cNvPr>
          <p:cNvSpPr>
            <a:spLocks noGrp="1" noRot="1" noChangeAspect="1" noChangeArrowheads="1" noTextEdit="1"/>
          </p:cNvSpPr>
          <p:nvPr>
            <p:ph type="sldImg"/>
          </p:nvPr>
        </p:nvSpPr>
        <p:spPr>
          <a:ln/>
        </p:spPr>
      </p:sp>
      <p:sp>
        <p:nvSpPr>
          <p:cNvPr id="363523" name="Rectangle 3">
            <a:extLst>
              <a:ext uri="{FF2B5EF4-FFF2-40B4-BE49-F238E27FC236}">
                <a16:creationId xmlns:a16="http://schemas.microsoft.com/office/drawing/2014/main" id="{65D382FF-D07A-3E4C-9F61-B5088C509A5B}"/>
              </a:ext>
            </a:extLst>
          </p:cNvPr>
          <p:cNvSpPr>
            <a:spLocks noGrp="1" noChangeArrowheads="1"/>
          </p:cNvSpPr>
          <p:nvPr>
            <p:ph type="body" idx="1"/>
          </p:nvPr>
        </p:nvSpPr>
        <p:spPr/>
        <p:txBody>
          <a:bodyPr/>
          <a:lstStyle/>
          <a:p>
            <a:pPr>
              <a:tabLst>
                <a:tab pos="222250" algn="l"/>
              </a:tabLst>
            </a:pPr>
            <a:r>
              <a:rPr lang="en-US" altLang="en-US"/>
              <a:t>Many family members have reported that they think a caregiver is sharing concerns in order to suggest that the child leave the setting. By stating that the sharing of concerns is to assist the caregiver in meeting the child’s needs, the family may be more able to hear the information.</a:t>
            </a:r>
          </a:p>
          <a:p>
            <a:pPr>
              <a:tabLst>
                <a:tab pos="222250" algn="l"/>
              </a:tabLst>
            </a:pPr>
            <a:r>
              <a:rPr lang="en-US" altLang="en-US"/>
              <a:t>The family’s description of how they see their child will provide some idea of how receptive they may be to an expression of concerns. </a:t>
            </a:r>
          </a:p>
          <a:p>
            <a:pPr>
              <a:buFontTx/>
              <a:buChar char="•"/>
              <a:tabLst>
                <a:tab pos="222250" algn="l"/>
              </a:tabLst>
            </a:pPr>
            <a:r>
              <a:rPr lang="en-US" altLang="en-US"/>
              <a:t> 	If they indicate a similar concern to that of the caregiver, the caregiver can</a:t>
            </a:r>
            <a:br>
              <a:rPr lang="en-US" altLang="en-US"/>
            </a:br>
            <a:r>
              <a:rPr lang="en-US" altLang="en-US"/>
              <a:t>	acknowledge the family’s perspective as the caregiver shares observations.</a:t>
            </a:r>
          </a:p>
          <a:p>
            <a:pPr>
              <a:buFontTx/>
              <a:buChar char="•"/>
              <a:tabLst>
                <a:tab pos="222250" algn="l"/>
              </a:tabLst>
            </a:pPr>
            <a:r>
              <a:rPr lang="en-US" altLang="en-US"/>
              <a:t> 	If there is no indication of any concern on the part of the family, the</a:t>
            </a:r>
            <a:br>
              <a:rPr lang="en-US" altLang="en-US"/>
            </a:br>
            <a:r>
              <a:rPr lang="en-US" altLang="en-US"/>
              <a:t>	caregiver can introduce the concerns with more context, such as adding “as I</a:t>
            </a:r>
            <a:br>
              <a:rPr lang="en-US" altLang="en-US"/>
            </a:br>
            <a:r>
              <a:rPr lang="en-US" altLang="en-US"/>
              <a:t>	see your child next to other children of the same age…” or “based on my	work with many children over time, I’ve noticed….”</a:t>
            </a:r>
          </a:p>
          <a:p>
            <a:pPr>
              <a:tabLst>
                <a:tab pos="222250" algn="l"/>
              </a:tabLst>
            </a:pPr>
            <a:r>
              <a:rPr lang="en-US" altLang="en-US"/>
              <a:t>Caregivers may need to remind the family that they are partners in meeting the needs of the child.</a:t>
            </a:r>
          </a:p>
          <a:p>
            <a:pPr>
              <a:tabLst>
                <a:tab pos="222250" algn="l"/>
              </a:tabLst>
            </a:pPr>
            <a:r>
              <a:rPr lang="en-US" altLang="en-US"/>
              <a:t>Unless the caregiver sharing the concerns has the authority to provide a diagnosis, it is important to avoid suggesting that a child may have a specific condition (such as Attention Deficit Disorder-ADD, Autism, Learning Disability, and so 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5D79754-BD46-2A4C-88F5-282DC064541C}"/>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E127E10A-C672-FF45-AE48-F0BA3042D3F1}"/>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B3AC4E6B-D1CE-9B4E-8380-ABA883AB99B3}"/>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A1B68E55-49C8-7442-B706-609BA96F8C90}"/>
              </a:ext>
            </a:extLst>
          </p:cNvPr>
          <p:cNvSpPr>
            <a:spLocks noGrp="1" noChangeArrowheads="1"/>
          </p:cNvSpPr>
          <p:nvPr>
            <p:ph type="sldNum" sz="quarter" idx="5"/>
          </p:nvPr>
        </p:nvSpPr>
        <p:spPr>
          <a:ln/>
        </p:spPr>
        <p:txBody>
          <a:bodyPr/>
          <a:lstStyle/>
          <a:p>
            <a:fld id="{467AA9E1-2344-8E44-A5E5-374A3C4101EE}" type="slidenum">
              <a:rPr lang="en-US" altLang="en-US"/>
              <a:pPr/>
              <a:t>13</a:t>
            </a:fld>
            <a:endParaRPr lang="en-US" altLang="en-US"/>
          </a:p>
        </p:txBody>
      </p:sp>
      <p:sp>
        <p:nvSpPr>
          <p:cNvPr id="364546" name="Rectangle 2">
            <a:extLst>
              <a:ext uri="{FF2B5EF4-FFF2-40B4-BE49-F238E27FC236}">
                <a16:creationId xmlns:a16="http://schemas.microsoft.com/office/drawing/2014/main" id="{B93722EC-A7CD-CA4F-A0D0-4D9E515D1B76}"/>
              </a:ext>
            </a:extLst>
          </p:cNvPr>
          <p:cNvSpPr>
            <a:spLocks noGrp="1" noRot="1" noChangeAspect="1" noChangeArrowheads="1" noTextEdit="1"/>
          </p:cNvSpPr>
          <p:nvPr>
            <p:ph type="sldImg"/>
          </p:nvPr>
        </p:nvSpPr>
        <p:spPr>
          <a:ln/>
        </p:spPr>
      </p:sp>
      <p:sp>
        <p:nvSpPr>
          <p:cNvPr id="364547" name="Rectangle 3">
            <a:extLst>
              <a:ext uri="{FF2B5EF4-FFF2-40B4-BE49-F238E27FC236}">
                <a16:creationId xmlns:a16="http://schemas.microsoft.com/office/drawing/2014/main" id="{A714263A-8DEE-F743-9869-C0F380E65517}"/>
              </a:ext>
            </a:extLst>
          </p:cNvPr>
          <p:cNvSpPr>
            <a:spLocks noGrp="1" noChangeArrowheads="1"/>
          </p:cNvSpPr>
          <p:nvPr>
            <p:ph type="body" idx="1"/>
          </p:nvPr>
        </p:nvSpPr>
        <p:spPr/>
        <p:txBody>
          <a:bodyPr/>
          <a:lstStyle/>
          <a:p>
            <a:r>
              <a:rPr lang="en-US" altLang="en-US">
                <a:cs typeface="Times New Roman" panose="02020603050405020304" pitchFamily="18" charset="0"/>
              </a:rPr>
              <a:t>Often, a family’s biggest fear is that the caregiver will reject their child if the child needs extra help. If caregivers let the family know that they are interested in getting resources or information to support their child’s success in their environment, the family is less hesitant to seek outside help.</a:t>
            </a:r>
          </a:p>
          <a:p>
            <a:r>
              <a:rPr lang="en-US" altLang="en-US">
                <a:cs typeface="Times New Roman" panose="02020603050405020304" pitchFamily="18" charset="0"/>
              </a:rPr>
              <a:t>Some caregivers may in fact want to remove a child from their setting. This discussion should not occur the first time that the caregiver shares concerns with the family. As the presenter, you may need to emphasize the partnership between the caregiver and the family. There may be help available for the child that would also help the caregiver continue to provide appropriate service. Additionally, the Americans with Disabilities Act* prevents exclusion or expulsion of a child based on disability, so this may also be an issue to consider.</a:t>
            </a:r>
          </a:p>
          <a:p>
            <a:r>
              <a:rPr lang="en-US" altLang="en-US"/>
              <a:t>It is important for the caregiver to be prepared with information and resources for possible next steps. They should be able to answer the family’s questions and, if work with an outside agency is suggested, clarify what the referral will accomplish. The caregiver can explain that a referral will provide an assessment, suggestions for supporting the child, and possible eligibility for services. The caregiver must remember not to guarantee eligibility. At this point in the process, everyone is just gathering information.</a:t>
            </a:r>
          </a:p>
          <a:p>
            <a:endParaRPr lang="en-US" altLang="en-US"/>
          </a:p>
          <a:p>
            <a:r>
              <a:rPr lang="en-US" altLang="en-US" sz="1000"/>
              <a:t>*</a:t>
            </a:r>
            <a:r>
              <a:rPr lang="en-US" altLang="en-US" sz="1000" i="1"/>
              <a:t>More information on the Americans with Disabilities Act is available at the Map to Inclusive Child Care website: www.cainclusivechildcare.org/camap/legal.htm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527263-ED08-3B4F-9A0B-8312942F337C}"/>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7AE541EF-60D6-1D40-9A45-3B250A9B05D6}"/>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374DD8D5-9EB4-7848-A9AF-6212331F9C5F}"/>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8AC528AD-0477-E44D-AF81-EE615EA2EC1A}"/>
              </a:ext>
            </a:extLst>
          </p:cNvPr>
          <p:cNvSpPr>
            <a:spLocks noGrp="1" noChangeArrowheads="1"/>
          </p:cNvSpPr>
          <p:nvPr>
            <p:ph type="sldNum" sz="quarter" idx="5"/>
          </p:nvPr>
        </p:nvSpPr>
        <p:spPr>
          <a:ln/>
        </p:spPr>
        <p:txBody>
          <a:bodyPr/>
          <a:lstStyle/>
          <a:p>
            <a:fld id="{4721969A-7F87-6845-8E0F-68C82D43578F}" type="slidenum">
              <a:rPr lang="en-US" altLang="en-US"/>
              <a:pPr/>
              <a:t>14</a:t>
            </a:fld>
            <a:endParaRPr lang="en-US" altLang="en-US"/>
          </a:p>
        </p:txBody>
      </p:sp>
      <p:sp>
        <p:nvSpPr>
          <p:cNvPr id="374786" name="Rectangle 2">
            <a:extLst>
              <a:ext uri="{FF2B5EF4-FFF2-40B4-BE49-F238E27FC236}">
                <a16:creationId xmlns:a16="http://schemas.microsoft.com/office/drawing/2014/main" id="{6D4CEE09-DB6E-864B-9FEB-7BECDE5E4C46}"/>
              </a:ext>
            </a:extLst>
          </p:cNvPr>
          <p:cNvSpPr>
            <a:spLocks noGrp="1" noRot="1" noChangeAspect="1" noChangeArrowheads="1" noTextEdit="1"/>
          </p:cNvSpPr>
          <p:nvPr>
            <p:ph type="sldImg"/>
          </p:nvPr>
        </p:nvSpPr>
        <p:spPr>
          <a:xfrm>
            <a:off x="1143000" y="685800"/>
            <a:ext cx="4618038" cy="3463925"/>
          </a:xfrm>
          <a:ln/>
        </p:spPr>
      </p:sp>
      <p:sp>
        <p:nvSpPr>
          <p:cNvPr id="374787" name="Rectangle 3">
            <a:extLst>
              <a:ext uri="{FF2B5EF4-FFF2-40B4-BE49-F238E27FC236}">
                <a16:creationId xmlns:a16="http://schemas.microsoft.com/office/drawing/2014/main" id="{1769D906-FC52-D54D-8BE1-DCA3F031B3D6}"/>
              </a:ext>
            </a:extLst>
          </p:cNvPr>
          <p:cNvSpPr>
            <a:spLocks noGrp="1" noChangeArrowheads="1"/>
          </p:cNvSpPr>
          <p:nvPr>
            <p:ph type="body" idx="1"/>
          </p:nvPr>
        </p:nvSpPr>
        <p:spPr/>
        <p:txBody>
          <a:bodyPr/>
          <a:lstStyle/>
          <a:p>
            <a:r>
              <a:rPr lang="en-US" altLang="en-US"/>
              <a:t>In either situation, it is important for the caregiver to support the family’s decision in making a referral to the appropriate service provider or in waiting until the family is ready to act on the information that has been shared. Some tips for accepting and supporting either response are provided in the </a:t>
            </a:r>
            <a:r>
              <a:rPr lang="en-US" altLang="en-US" i="1"/>
              <a:t>When Concerns Arise </a:t>
            </a:r>
            <a:r>
              <a:rPr lang="en-US" altLang="en-US"/>
              <a:t>article and in the next few slides.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9F098D-590E-CA48-9194-3B55B5614131}"/>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8ACDCA51-9221-2D4C-AE8A-B547B98CF476}"/>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73675135-DFEB-4348-A716-B610906B8CCA}"/>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5D3B3143-069E-8643-91D4-218FCD3E5CF8}"/>
              </a:ext>
            </a:extLst>
          </p:cNvPr>
          <p:cNvSpPr>
            <a:spLocks noGrp="1" noChangeArrowheads="1"/>
          </p:cNvSpPr>
          <p:nvPr>
            <p:ph type="sldNum" sz="quarter" idx="5"/>
          </p:nvPr>
        </p:nvSpPr>
        <p:spPr>
          <a:ln/>
        </p:spPr>
        <p:txBody>
          <a:bodyPr/>
          <a:lstStyle/>
          <a:p>
            <a:fld id="{766406E6-4FAE-4A41-A32D-064FA8467B43}" type="slidenum">
              <a:rPr lang="en-US" altLang="en-US"/>
              <a:pPr/>
              <a:t>15</a:t>
            </a:fld>
            <a:endParaRPr lang="en-US" altLang="en-US"/>
          </a:p>
        </p:txBody>
      </p:sp>
      <p:sp>
        <p:nvSpPr>
          <p:cNvPr id="365570" name="Rectangle 2">
            <a:extLst>
              <a:ext uri="{FF2B5EF4-FFF2-40B4-BE49-F238E27FC236}">
                <a16:creationId xmlns:a16="http://schemas.microsoft.com/office/drawing/2014/main" id="{ED5B3E50-3B07-6F4E-8BB3-071486131FC9}"/>
              </a:ext>
            </a:extLst>
          </p:cNvPr>
          <p:cNvSpPr>
            <a:spLocks noGrp="1" noRot="1" noChangeAspect="1" noChangeArrowheads="1" noTextEdit="1"/>
          </p:cNvSpPr>
          <p:nvPr>
            <p:ph type="sldImg"/>
          </p:nvPr>
        </p:nvSpPr>
        <p:spPr>
          <a:ln/>
        </p:spPr>
      </p:sp>
      <p:sp>
        <p:nvSpPr>
          <p:cNvPr id="365571" name="Rectangle 3">
            <a:extLst>
              <a:ext uri="{FF2B5EF4-FFF2-40B4-BE49-F238E27FC236}">
                <a16:creationId xmlns:a16="http://schemas.microsoft.com/office/drawing/2014/main" id="{E27A4D63-D6D9-2147-957F-1889E297F6AC}"/>
              </a:ext>
            </a:extLst>
          </p:cNvPr>
          <p:cNvSpPr>
            <a:spLocks noGrp="1" noChangeArrowheads="1"/>
          </p:cNvSpPr>
          <p:nvPr>
            <p:ph type="body" idx="1"/>
          </p:nvPr>
        </p:nvSpPr>
        <p:spPr/>
        <p:txBody>
          <a:bodyPr/>
          <a:lstStyle/>
          <a:p>
            <a:r>
              <a:rPr lang="en-US" altLang="en-US"/>
              <a:t>Contacting resource agencies ahead of time to gather information can be helpful. This allows the caregiver to explain to the family member what they can expect after the referral and what the possible outcomes from the referral might be.</a:t>
            </a:r>
          </a:p>
          <a:p>
            <a:r>
              <a:rPr lang="en-US" altLang="en-US"/>
              <a:t>Before discussing the particular child with the agency, the caregiver must have the parents’ permission. It is best to have written consent from the family before talking to the agency about the child. Some agencies prefer that the referral come directly from the family member. Other agencies are open to referrals from caregivers directly.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63B35B1-5F3E-9D45-89A0-2A2245B1FA3E}"/>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3D2B5239-8710-EC47-92B8-20EC198CDE23}"/>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4FDB78B2-9E07-0A4E-B5B5-11E6101173B1}"/>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AF3458BA-C010-5849-97EF-906DA87FE8D1}"/>
              </a:ext>
            </a:extLst>
          </p:cNvPr>
          <p:cNvSpPr>
            <a:spLocks noGrp="1" noChangeArrowheads="1"/>
          </p:cNvSpPr>
          <p:nvPr>
            <p:ph type="sldNum" sz="quarter" idx="5"/>
          </p:nvPr>
        </p:nvSpPr>
        <p:spPr>
          <a:ln/>
        </p:spPr>
        <p:txBody>
          <a:bodyPr/>
          <a:lstStyle/>
          <a:p>
            <a:fld id="{1EBBC708-C6BD-C745-9221-317D3502105B}" type="slidenum">
              <a:rPr lang="en-US" altLang="en-US"/>
              <a:pPr/>
              <a:t>16</a:t>
            </a:fld>
            <a:endParaRPr lang="en-US" altLang="en-US"/>
          </a:p>
        </p:txBody>
      </p:sp>
      <p:sp>
        <p:nvSpPr>
          <p:cNvPr id="367618" name="Rectangle 2">
            <a:extLst>
              <a:ext uri="{FF2B5EF4-FFF2-40B4-BE49-F238E27FC236}">
                <a16:creationId xmlns:a16="http://schemas.microsoft.com/office/drawing/2014/main" id="{586BFDCD-92C5-6D44-8400-F65C0A0FD752}"/>
              </a:ext>
            </a:extLst>
          </p:cNvPr>
          <p:cNvSpPr>
            <a:spLocks noGrp="1" noRot="1" noChangeAspect="1" noChangeArrowheads="1" noTextEdit="1"/>
          </p:cNvSpPr>
          <p:nvPr>
            <p:ph type="sldImg"/>
          </p:nvPr>
        </p:nvSpPr>
        <p:spPr>
          <a:ln/>
        </p:spPr>
      </p:sp>
      <p:sp>
        <p:nvSpPr>
          <p:cNvPr id="367619" name="Rectangle 3">
            <a:extLst>
              <a:ext uri="{FF2B5EF4-FFF2-40B4-BE49-F238E27FC236}">
                <a16:creationId xmlns:a16="http://schemas.microsoft.com/office/drawing/2014/main" id="{CF5F168C-9345-754E-9245-C5C469DE5947}"/>
              </a:ext>
            </a:extLst>
          </p:cNvPr>
          <p:cNvSpPr>
            <a:spLocks noGrp="1" noChangeArrowheads="1"/>
          </p:cNvSpPr>
          <p:nvPr>
            <p:ph type="body" idx="1"/>
          </p:nvPr>
        </p:nvSpPr>
        <p:spPr/>
        <p:txBody>
          <a:bodyPr/>
          <a:lstStyle/>
          <a:p>
            <a:r>
              <a:rPr lang="en-US" altLang="en-US"/>
              <a:t>Sometimes the family may take in all of the information but not be ready to take action. The  family’s emotional response will affect what they hear and understand. They also may have different expectations for their child due to their culture or family values.</a:t>
            </a:r>
          </a:p>
          <a:p>
            <a:r>
              <a:rPr lang="en-US" altLang="en-US"/>
              <a:t>The reality that their child may be different from other children is very hard for some families to hear.</a:t>
            </a:r>
          </a:p>
          <a:p>
            <a:r>
              <a:rPr lang="en-US" altLang="en-US"/>
              <a:t>Caregivers must be prepared to support the parent or family member in understanding what has been shared, repeating the information whenever necessary. Let them know that the resources are there whenever they want them. Some families may want to take time to do their own observations and consider what has been shared. In these cases, the caregiver may want to schedule another conference a few days or weeks later to share the resource information.</a:t>
            </a:r>
          </a:p>
          <a:p>
            <a:r>
              <a:rPr lang="en-US" altLang="en-US"/>
              <a:t>If the caregiver believes that not seeking help is an issue of neglect, then they do have an obligation to make that clear to the family and to make an appropriate referral to child protective services to address the area of neglect. Parent permission is not needed for a referral to child protective services.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F2D6AD7-CCF9-A94E-9537-342BB9177FB0}"/>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73539DDE-BEA5-0E40-B81C-21989A48C61B}"/>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1F319F31-9F0F-F94A-A657-4DB210147BF7}"/>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EC1417CE-0C64-5345-B235-739A691D28CE}"/>
              </a:ext>
            </a:extLst>
          </p:cNvPr>
          <p:cNvSpPr>
            <a:spLocks noGrp="1" noChangeArrowheads="1"/>
          </p:cNvSpPr>
          <p:nvPr>
            <p:ph type="sldNum" sz="quarter" idx="5"/>
          </p:nvPr>
        </p:nvSpPr>
        <p:spPr>
          <a:ln/>
        </p:spPr>
        <p:txBody>
          <a:bodyPr/>
          <a:lstStyle/>
          <a:p>
            <a:fld id="{0BFDBCF1-8AC6-9A46-BCC2-A31E3761CC35}" type="slidenum">
              <a:rPr lang="en-US" altLang="en-US"/>
              <a:pPr/>
              <a:t>17</a:t>
            </a:fld>
            <a:endParaRPr lang="en-US" altLang="en-US"/>
          </a:p>
        </p:txBody>
      </p:sp>
      <p:sp>
        <p:nvSpPr>
          <p:cNvPr id="366594" name="Rectangle 2">
            <a:extLst>
              <a:ext uri="{FF2B5EF4-FFF2-40B4-BE49-F238E27FC236}">
                <a16:creationId xmlns:a16="http://schemas.microsoft.com/office/drawing/2014/main" id="{77C3B5A8-490A-534F-87B0-08126B28CD0F}"/>
              </a:ext>
            </a:extLst>
          </p:cNvPr>
          <p:cNvSpPr>
            <a:spLocks noGrp="1" noRot="1" noChangeAspect="1" noChangeArrowheads="1" noTextEdit="1"/>
          </p:cNvSpPr>
          <p:nvPr>
            <p:ph type="sldImg"/>
          </p:nvPr>
        </p:nvSpPr>
        <p:spPr>
          <a:xfrm>
            <a:off x="1143000" y="685800"/>
            <a:ext cx="4618038" cy="3463925"/>
          </a:xfrm>
          <a:ln/>
        </p:spPr>
      </p:sp>
      <p:sp>
        <p:nvSpPr>
          <p:cNvPr id="366595" name="Rectangle 3">
            <a:extLst>
              <a:ext uri="{FF2B5EF4-FFF2-40B4-BE49-F238E27FC236}">
                <a16:creationId xmlns:a16="http://schemas.microsoft.com/office/drawing/2014/main" id="{4716D543-EB67-A447-B99C-431DB9C53F29}"/>
              </a:ext>
            </a:extLst>
          </p:cNvPr>
          <p:cNvSpPr>
            <a:spLocks noGrp="1" noChangeArrowheads="1"/>
          </p:cNvSpPr>
          <p:nvPr>
            <p:ph type="body" idx="1"/>
          </p:nvPr>
        </p:nvSpPr>
        <p:spPr/>
        <p:txBody>
          <a:bodyPr/>
          <a:lstStyle/>
          <a:p>
            <a:r>
              <a:rPr lang="en-US" altLang="en-US"/>
              <a:t>When infants and toddlers are distressed, caregivers have been taught to accept the feelings and empathize with the child. Parents can benefit from this same approach. It is important that the caregiver accepts the negative or upset feelings and empathizes with the parent. Understanding that anger and blame are common responses for people receiving bad news or in pain may help the caregiver to accept the feelings without taking them personally. The caregiver should resist the urge to be defensive and argue.</a:t>
            </a:r>
          </a:p>
          <a:p>
            <a:r>
              <a:rPr lang="en-US" altLang="en-US"/>
              <a:t>It is best if the caregiver can remain supportive and be clear that referral to an outside agency or assessment is a positive thing that can provide more information and resources to the family and the caregiver.</a:t>
            </a:r>
          </a:p>
          <a:p>
            <a:r>
              <a:rPr lang="en-US" altLang="en-US"/>
              <a:t>Both the family and the caregiver have the best interests of the child at heart. They just may have different perspectives on how to achieve that goal.</a:t>
            </a:r>
          </a:p>
          <a:p>
            <a:r>
              <a:rPr lang="en-US" altLang="en-US"/>
              <a:t>It may be helpful for the caregiver to realize that she has had time to think about the child’s developmental or behavioral differences, and therefore, is ready to pursue additional help. The family members may want the same opportunity for time to think, watch their child, and get additional information on their 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832866D-B972-2240-A7A5-C267A59C324E}"/>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363B7B57-8EF3-AF49-8943-6B07148ECC88}"/>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FBDB3CA7-F18D-E44A-B0DA-FB116D8E84E8}"/>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4FC8C64A-11F2-3144-BA72-D6EAD7FB523A}"/>
              </a:ext>
            </a:extLst>
          </p:cNvPr>
          <p:cNvSpPr>
            <a:spLocks noGrp="1" noChangeArrowheads="1"/>
          </p:cNvSpPr>
          <p:nvPr>
            <p:ph type="sldNum" sz="quarter" idx="5"/>
          </p:nvPr>
        </p:nvSpPr>
        <p:spPr>
          <a:ln/>
        </p:spPr>
        <p:txBody>
          <a:bodyPr/>
          <a:lstStyle/>
          <a:p>
            <a:fld id="{8E23E398-F8B7-304E-BA6A-86022D1D8FD0}" type="slidenum">
              <a:rPr lang="en-US" altLang="en-US"/>
              <a:pPr/>
              <a:t>18</a:t>
            </a:fld>
            <a:endParaRPr lang="en-US" altLang="en-US"/>
          </a:p>
        </p:txBody>
      </p:sp>
      <p:sp>
        <p:nvSpPr>
          <p:cNvPr id="378882" name="Rectangle 2">
            <a:extLst>
              <a:ext uri="{FF2B5EF4-FFF2-40B4-BE49-F238E27FC236}">
                <a16:creationId xmlns:a16="http://schemas.microsoft.com/office/drawing/2014/main" id="{E73CB662-F77B-FA41-A3F5-B4FB097F8C3E}"/>
              </a:ext>
            </a:extLst>
          </p:cNvPr>
          <p:cNvSpPr>
            <a:spLocks noGrp="1" noRot="1" noChangeAspect="1" noChangeArrowheads="1" noTextEdit="1"/>
          </p:cNvSpPr>
          <p:nvPr>
            <p:ph type="sldImg"/>
          </p:nvPr>
        </p:nvSpPr>
        <p:spPr>
          <a:xfrm>
            <a:off x="1143000" y="685800"/>
            <a:ext cx="4618038" cy="3463925"/>
          </a:xfrm>
          <a:ln/>
        </p:spPr>
      </p:sp>
      <p:sp>
        <p:nvSpPr>
          <p:cNvPr id="378883" name="Rectangle 3">
            <a:extLst>
              <a:ext uri="{FF2B5EF4-FFF2-40B4-BE49-F238E27FC236}">
                <a16:creationId xmlns:a16="http://schemas.microsoft.com/office/drawing/2014/main" id="{D3AC7D18-7CFD-BA43-8CB4-7290A9D400F7}"/>
              </a:ext>
            </a:extLst>
          </p:cNvPr>
          <p:cNvSpPr>
            <a:spLocks noGrp="1" noChangeArrowheads="1"/>
          </p:cNvSpPr>
          <p:nvPr>
            <p:ph type="body" idx="1"/>
          </p:nvPr>
        </p:nvSpPr>
        <p:spPr/>
        <p:txBody>
          <a:bodyPr/>
          <a:lstStyle/>
          <a:p>
            <a:r>
              <a:rPr lang="en-US" altLang="en-US"/>
              <a:t>This may be a good time to set up a regular method of communication between the caregiver and the family. They may want to use notes, phone calls, or even schedule regular meetings during the process of evaluation.</a:t>
            </a:r>
          </a:p>
          <a:p>
            <a:r>
              <a:rPr lang="en-US" altLang="en-US"/>
              <a:t>If a child is assessed and found not eligible, the family may think that there are no longer any concerns. It is often the case that the child has mild delays, but not significant enough delays to qualify for the specialized services. If the caregiver is able to receive a copy of the assessment, the information can be useful in terms of suggestions for the child and an understanding of how the child’s development is seen. Sometimes the caregiver can ask the assessment team or family member what to do if the child’s skills continue to be a concern. </a:t>
            </a:r>
          </a:p>
          <a:p>
            <a:r>
              <a:rPr lang="en-US" altLang="en-US"/>
              <a:t>When a child is found eligible and receives services, the active participation of the caregiver in the initial discussions with the family can  help set up better collaboration among the agencies, family, and caregiver.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0712BD5-A290-1348-A620-E264C8414319}"/>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97A5CBD1-6404-F24D-B525-28D785AD9855}"/>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C762FC32-D611-F94C-906B-68C6089FCD49}"/>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4690C244-256D-5C4A-A54E-285DF30491A9}"/>
              </a:ext>
            </a:extLst>
          </p:cNvPr>
          <p:cNvSpPr>
            <a:spLocks noGrp="1" noChangeArrowheads="1"/>
          </p:cNvSpPr>
          <p:nvPr>
            <p:ph type="sldNum" sz="quarter" idx="5"/>
          </p:nvPr>
        </p:nvSpPr>
        <p:spPr>
          <a:ln/>
        </p:spPr>
        <p:txBody>
          <a:bodyPr/>
          <a:lstStyle/>
          <a:p>
            <a:fld id="{68C39C15-AF71-6A40-BE3B-ED881C301F5A}" type="slidenum">
              <a:rPr lang="en-US" altLang="en-US"/>
              <a:pPr/>
              <a:t>19</a:t>
            </a:fld>
            <a:endParaRPr lang="en-US" altLang="en-US"/>
          </a:p>
        </p:txBody>
      </p:sp>
      <p:sp>
        <p:nvSpPr>
          <p:cNvPr id="380930" name="Rectangle 2">
            <a:extLst>
              <a:ext uri="{FF2B5EF4-FFF2-40B4-BE49-F238E27FC236}">
                <a16:creationId xmlns:a16="http://schemas.microsoft.com/office/drawing/2014/main" id="{6E35C7DD-46A9-FF48-A599-1BF19538FC26}"/>
              </a:ext>
            </a:extLst>
          </p:cNvPr>
          <p:cNvSpPr>
            <a:spLocks noGrp="1" noRot="1" noChangeAspect="1" noChangeArrowheads="1" noTextEdit="1"/>
          </p:cNvSpPr>
          <p:nvPr>
            <p:ph type="sldImg"/>
          </p:nvPr>
        </p:nvSpPr>
        <p:spPr>
          <a:ln/>
        </p:spPr>
      </p:sp>
      <p:sp>
        <p:nvSpPr>
          <p:cNvPr id="380931" name="Rectangle 3">
            <a:extLst>
              <a:ext uri="{FF2B5EF4-FFF2-40B4-BE49-F238E27FC236}">
                <a16:creationId xmlns:a16="http://schemas.microsoft.com/office/drawing/2014/main" id="{2C77B64F-C5A6-EE43-8767-09994E7C5D4F}"/>
              </a:ext>
            </a:extLst>
          </p:cNvPr>
          <p:cNvSpPr>
            <a:spLocks noGrp="1" noChangeArrowheads="1"/>
          </p:cNvSpPr>
          <p:nvPr>
            <p:ph type="body" idx="1"/>
          </p:nvPr>
        </p:nvSpPr>
        <p:spPr/>
        <p:txBody>
          <a:bodyPr/>
          <a:lstStyle/>
          <a:p>
            <a:r>
              <a:rPr lang="en-US" altLang="en-US"/>
              <a:t>Close the presentation by encouraging the caregivers to get support for this very demanding and emotional task. They can role play how they might share concerns, talk with the director of their program, check out their approach with a colleague, or celebrate a well-run conference.</a:t>
            </a:r>
          </a:p>
          <a:p>
            <a:r>
              <a:rPr lang="en-US" altLang="en-US"/>
              <a:t>Remind the participants that when getting support for themselves, they must respect the confidentiality of the family and child. If, in getting support, they are sharing information about the situation with someone outside of their program, they should change the names and any identifiable information to protect the privacy of the child and family.</a:t>
            </a:r>
          </a:p>
          <a:p>
            <a:r>
              <a:rPr lang="en-US" altLang="en-US"/>
              <a:t>The next slides have some general resources. It is recommended that you, as a presenter, gather some concrete referral names, numbers, or websites in your local area. End the presentation by reminding the participants that their caring for the child and sensitivity to the family will be the best thing for the child and family in the long run.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4AAA58-D7A0-8B4E-BE8B-C71779E46F56}"/>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9679BE59-B9B5-C64A-B79D-CF0C2DBC40C8}"/>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D83CC510-28F0-C944-9A84-4C06DD1106A0}"/>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BB915BF0-8648-0F41-AC2C-2A2DFD0845BC}"/>
              </a:ext>
            </a:extLst>
          </p:cNvPr>
          <p:cNvSpPr>
            <a:spLocks noGrp="1" noChangeArrowheads="1"/>
          </p:cNvSpPr>
          <p:nvPr>
            <p:ph type="sldNum" sz="quarter" idx="5"/>
          </p:nvPr>
        </p:nvSpPr>
        <p:spPr>
          <a:ln/>
        </p:spPr>
        <p:txBody>
          <a:bodyPr/>
          <a:lstStyle/>
          <a:p>
            <a:fld id="{002A8997-EA03-0844-A553-5DC95BB74455}" type="slidenum">
              <a:rPr lang="en-US" altLang="en-US"/>
              <a:pPr/>
              <a:t>2</a:t>
            </a:fld>
            <a:endParaRPr lang="en-US" altLang="en-US"/>
          </a:p>
        </p:txBody>
      </p:sp>
      <p:sp>
        <p:nvSpPr>
          <p:cNvPr id="370690" name="Rectangle 2">
            <a:extLst>
              <a:ext uri="{FF2B5EF4-FFF2-40B4-BE49-F238E27FC236}">
                <a16:creationId xmlns:a16="http://schemas.microsoft.com/office/drawing/2014/main" id="{0E471FA4-EED5-684D-BDD0-7EFB6DBD78F4}"/>
              </a:ext>
            </a:extLst>
          </p:cNvPr>
          <p:cNvSpPr>
            <a:spLocks noGrp="1" noRot="1" noChangeAspect="1" noChangeArrowheads="1" noTextEdit="1"/>
          </p:cNvSpPr>
          <p:nvPr>
            <p:ph type="sldImg"/>
          </p:nvPr>
        </p:nvSpPr>
        <p:spPr>
          <a:xfrm>
            <a:off x="1143000" y="685800"/>
            <a:ext cx="4618038" cy="3463925"/>
          </a:xfrm>
          <a:ln/>
        </p:spPr>
      </p:sp>
      <p:sp>
        <p:nvSpPr>
          <p:cNvPr id="370691" name="Rectangle 3">
            <a:extLst>
              <a:ext uri="{FF2B5EF4-FFF2-40B4-BE49-F238E27FC236}">
                <a16:creationId xmlns:a16="http://schemas.microsoft.com/office/drawing/2014/main" id="{3097C701-277E-4C49-83A3-497441EFD9CE}"/>
              </a:ext>
            </a:extLst>
          </p:cNvPr>
          <p:cNvSpPr>
            <a:spLocks noGrp="1" noChangeArrowheads="1"/>
          </p:cNvSpPr>
          <p:nvPr>
            <p:ph type="body" idx="1"/>
          </p:nvPr>
        </p:nvSpPr>
        <p:spPr/>
        <p:txBody>
          <a:bodyPr/>
          <a:lstStyle/>
          <a:p>
            <a:r>
              <a:rPr lang="en-US" altLang="en-US" b="1" dirty="0"/>
              <a:t>Use of the Notes Pages</a:t>
            </a:r>
            <a:endParaRPr lang="en-US" altLang="en-US" dirty="0"/>
          </a:p>
          <a:p>
            <a:r>
              <a:rPr lang="en-US" altLang="en-US" dirty="0"/>
              <a:t>The notes are included to provide clarification, additional information, and examples for those presenting this information to others. Presenters are encouraged to review the notes and companion article as they prepare to share the </a:t>
            </a:r>
            <a:r>
              <a:rPr lang="en-US" altLang="en-US" dirty="0" err="1"/>
              <a:t>PowerPoint</a:t>
            </a:r>
            <a:r>
              <a:rPr lang="en-US" altLang="en-US" baseline="30000" dirty="0" err="1"/>
              <a:t>TM</a:t>
            </a:r>
            <a:r>
              <a:rPr lang="en-US" altLang="en-US" dirty="0"/>
              <a:t> slides.</a:t>
            </a:r>
          </a:p>
          <a:p>
            <a:r>
              <a:rPr lang="en-US" altLang="en-US" dirty="0"/>
              <a:t>When sharing these slides with the audience, it is likely that questions will be raised that cannot be answered given the information contained in the notes. It would be helpful to have local resource information, including referrals, available for those who would like additional information or to address individual issues.</a:t>
            </a:r>
          </a:p>
          <a:p>
            <a:r>
              <a:rPr lang="en-US" altLang="en-US" dirty="0"/>
              <a:t>While these slides present a method of sharing information and possible family reactions to the sharing, some individuals may have had a different experience personally. Presenters are encouraged to listen with empathy, yet reinforce that the slides represent an overview; and that individual experiences may vary. </a:t>
            </a:r>
          </a:p>
          <a:p>
            <a:r>
              <a:rPr lang="en-US" altLang="en-US" dirty="0"/>
              <a:t>Presenters are welcome to add activities or information to the presentation that assist their audience in understanding and implementing the concepts. For example, having participants engage in a role play between child care providers and family members can help participants practice sharing concerns sensitively.</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FF39D63-075A-354F-900C-6CF46CE0B900}"/>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0BEC95CB-9CBE-8245-AB5C-4A0E2B749B7D}"/>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29C5C868-D65B-F542-8C0F-E9AA7265413B}"/>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F2239278-A851-344C-AC73-2B1F5AF05B40}"/>
              </a:ext>
            </a:extLst>
          </p:cNvPr>
          <p:cNvSpPr>
            <a:spLocks noGrp="1" noChangeArrowheads="1"/>
          </p:cNvSpPr>
          <p:nvPr>
            <p:ph type="sldNum" sz="quarter" idx="5"/>
          </p:nvPr>
        </p:nvSpPr>
        <p:spPr>
          <a:ln/>
        </p:spPr>
        <p:txBody>
          <a:bodyPr/>
          <a:lstStyle/>
          <a:p>
            <a:fld id="{B7E56A99-2526-8B46-827F-43B0004435F2}" type="slidenum">
              <a:rPr lang="en-US" altLang="en-US"/>
              <a:pPr/>
              <a:t>20</a:t>
            </a:fld>
            <a:endParaRPr lang="en-US" altLang="en-US"/>
          </a:p>
        </p:txBody>
      </p:sp>
      <p:sp>
        <p:nvSpPr>
          <p:cNvPr id="368642" name="Rectangle 2">
            <a:extLst>
              <a:ext uri="{FF2B5EF4-FFF2-40B4-BE49-F238E27FC236}">
                <a16:creationId xmlns:a16="http://schemas.microsoft.com/office/drawing/2014/main" id="{1B9C58D3-E265-0649-9E30-EEC3BD1F9CD2}"/>
              </a:ext>
            </a:extLst>
          </p:cNvPr>
          <p:cNvSpPr>
            <a:spLocks noGrp="1" noRot="1" noChangeAspect="1" noChangeArrowheads="1" noTextEdit="1"/>
          </p:cNvSpPr>
          <p:nvPr>
            <p:ph type="sldImg"/>
          </p:nvPr>
        </p:nvSpPr>
        <p:spPr>
          <a:ln/>
        </p:spPr>
      </p:sp>
      <p:sp>
        <p:nvSpPr>
          <p:cNvPr id="368643" name="Rectangle 3">
            <a:extLst>
              <a:ext uri="{FF2B5EF4-FFF2-40B4-BE49-F238E27FC236}">
                <a16:creationId xmlns:a16="http://schemas.microsoft.com/office/drawing/2014/main" id="{F680D266-2304-BA46-8E0E-5D0FC51F6FFA}"/>
              </a:ext>
            </a:extLst>
          </p:cNvPr>
          <p:cNvSpPr>
            <a:spLocks noGrp="1" noChangeArrowheads="1"/>
          </p:cNvSpPr>
          <p:nvPr>
            <p:ph type="body" idx="1"/>
          </p:nvPr>
        </p:nvSpPr>
        <p:spPr/>
        <p:txBody>
          <a:bodyPr/>
          <a:lstStyle/>
          <a:p>
            <a:r>
              <a:rPr lang="en-US" altLang="en-US"/>
              <a:t>In many cases, it is appropriate to have the family talk about their concerns with their primary health care provider (generally a pediatrician, nurse practitioner, or physician’s assistant). Some health care providers specialize in working with children with special needs while others have limited knowledge. Parents must be proactive in making sure that their medical provider is a good match in serving the child’s needs.</a:t>
            </a:r>
          </a:p>
          <a:p>
            <a:r>
              <a:rPr lang="en-US" altLang="en-US"/>
              <a:t>The referral to early intervention or special education should be made at the same time as a referral to the health care provider since the referral processes take time. </a:t>
            </a:r>
          </a:p>
          <a:p>
            <a:r>
              <a:rPr lang="en-US" altLang="en-US"/>
              <a:t>The website reference on the slide is for the Family Resource Center Network website. The website provides links to local Early Start Family Resource Centers that can identify the appropriate service provider for the family and suggest other resources that may be helpful. They are a wonderful resource for family members and caregivers.</a:t>
            </a:r>
          </a:p>
          <a:p>
            <a:r>
              <a:rPr lang="en-US" altLang="en-US"/>
              <a:t>For children over age three, the local school district may be the best place to start. Some school districts work through a central agency for referrals of children under age 6, and the local school district will have that information. </a:t>
            </a:r>
          </a:p>
          <a:p>
            <a:r>
              <a:rPr lang="en-US" altLang="en-US"/>
              <a:t>Remember, referrals are best made directly by the family. If a caregiver makes a referral, the family must have provided clear, written permission and the process is not likely to start until the family is contacted.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095E398-243A-134B-9AD9-B13E9DB70FD6}"/>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AE124257-1907-F840-BC8E-5EBC298396E5}"/>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56D06745-AC79-9E4D-AB84-11FCF2B39938}"/>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E387860C-8FD1-454E-8EE0-014028FB6936}"/>
              </a:ext>
            </a:extLst>
          </p:cNvPr>
          <p:cNvSpPr>
            <a:spLocks noGrp="1" noChangeArrowheads="1"/>
          </p:cNvSpPr>
          <p:nvPr>
            <p:ph type="sldNum" sz="quarter" idx="5"/>
          </p:nvPr>
        </p:nvSpPr>
        <p:spPr>
          <a:ln/>
        </p:spPr>
        <p:txBody>
          <a:bodyPr/>
          <a:lstStyle/>
          <a:p>
            <a:fld id="{66493E06-CAED-F04A-B7C8-1156DAE5109F}" type="slidenum">
              <a:rPr lang="en-US" altLang="en-US"/>
              <a:pPr/>
              <a:t>21</a:t>
            </a:fld>
            <a:endParaRPr lang="en-US" altLang="en-US"/>
          </a:p>
        </p:txBody>
      </p:sp>
      <p:sp>
        <p:nvSpPr>
          <p:cNvPr id="303106" name="Rectangle 2">
            <a:extLst>
              <a:ext uri="{FF2B5EF4-FFF2-40B4-BE49-F238E27FC236}">
                <a16:creationId xmlns:a16="http://schemas.microsoft.com/office/drawing/2014/main" id="{BBF02438-4840-5048-BC23-1720D2A3984B}"/>
              </a:ext>
            </a:extLst>
          </p:cNvPr>
          <p:cNvSpPr>
            <a:spLocks noGrp="1" noRot="1" noChangeAspect="1" noChangeArrowheads="1" noTextEdit="1"/>
          </p:cNvSpPr>
          <p:nvPr>
            <p:ph type="sldImg"/>
          </p:nvPr>
        </p:nvSpPr>
        <p:spPr>
          <a:ln/>
        </p:spPr>
      </p:sp>
      <p:sp>
        <p:nvSpPr>
          <p:cNvPr id="303107" name="Rectangle 3">
            <a:extLst>
              <a:ext uri="{FF2B5EF4-FFF2-40B4-BE49-F238E27FC236}">
                <a16:creationId xmlns:a16="http://schemas.microsoft.com/office/drawing/2014/main" id="{0C27F37E-2780-B347-B0F6-3B8BE8006257}"/>
              </a:ext>
            </a:extLst>
          </p:cNvPr>
          <p:cNvSpPr>
            <a:spLocks noGrp="1" noChangeArrowheads="1"/>
          </p:cNvSpPr>
          <p:nvPr>
            <p:ph type="body" idx="1"/>
          </p:nvPr>
        </p:nvSpPr>
        <p:spPr/>
        <p:txBody>
          <a:bodyPr/>
          <a:lstStyle/>
          <a:p>
            <a:r>
              <a:rPr lang="en-US" altLang="en-US"/>
              <a:t>These websites have additional resources which may be helpful to presenters as well as participants.</a:t>
            </a:r>
          </a:p>
          <a:p>
            <a:r>
              <a:rPr lang="en-US" altLang="en-US"/>
              <a:t>The </a:t>
            </a:r>
            <a:r>
              <a:rPr lang="en-US" altLang="en-US" b="1"/>
              <a:t>California Map to Inclusive Child Care</a:t>
            </a:r>
            <a:r>
              <a:rPr lang="en-US" altLang="en-US"/>
              <a:t> website has additional training PowerPoints</a:t>
            </a:r>
            <a:r>
              <a:rPr lang="en-US" altLang="en-US" baseline="30000"/>
              <a:t>TM</a:t>
            </a:r>
            <a:r>
              <a:rPr lang="en-US" altLang="en-US"/>
              <a:t>, as well as information on inclusion of children with disabilities or other special needs, links to helpful websites, and county inclusive practice efforts.</a:t>
            </a:r>
          </a:p>
          <a:p>
            <a:r>
              <a:rPr lang="en-US" altLang="en-US"/>
              <a:t>CDE-CDD funds training through three regional networks (links provided) </a:t>
            </a:r>
          </a:p>
          <a:p>
            <a:r>
              <a:rPr lang="en-US" altLang="en-US" b="1"/>
              <a:t>CPIN – </a:t>
            </a:r>
            <a:r>
              <a:rPr lang="en-US" altLang="en-US"/>
              <a:t>the</a:t>
            </a:r>
            <a:r>
              <a:rPr lang="en-US" altLang="en-US" b="1"/>
              <a:t> California Preschool Instructional Network</a:t>
            </a:r>
            <a:r>
              <a:rPr lang="en-US" altLang="en-US"/>
              <a:t> for preschool issues and information </a:t>
            </a:r>
          </a:p>
          <a:p>
            <a:r>
              <a:rPr lang="en-US" altLang="en-US" b="1"/>
              <a:t>PITC PQ RSN</a:t>
            </a:r>
            <a:r>
              <a:rPr lang="en-US" altLang="en-US"/>
              <a:t> – the </a:t>
            </a:r>
            <a:r>
              <a:rPr lang="en-US" altLang="en-US" b="1"/>
              <a:t>Program for Infant/Toddler Care Partners for Quality Regional Support Network</a:t>
            </a:r>
            <a:r>
              <a:rPr lang="en-US" altLang="en-US"/>
              <a:t>) for infant/toddler issues and information </a:t>
            </a:r>
          </a:p>
          <a:p>
            <a:r>
              <a:rPr lang="en-US" altLang="en-US" b="1"/>
              <a:t>C</a:t>
            </a:r>
            <a:r>
              <a:rPr lang="en-US" altLang="en-US" sz="1000" b="1"/>
              <a:t>AL</a:t>
            </a:r>
            <a:r>
              <a:rPr lang="en-US" altLang="en-US" b="1"/>
              <a:t>SAC – the California School-Age Consortium </a:t>
            </a:r>
            <a:r>
              <a:rPr lang="en-US" altLang="en-US"/>
              <a:t>for school-age issues and information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700B4D9-7398-FF46-999C-69864509B981}"/>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2FB65D5F-3650-8A4E-A6CB-1CACBE778C7C}"/>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113F004C-6DCE-824E-8EB7-7B7930FA0330}"/>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7097AFDD-4BCA-BB4F-B3C3-8915979E36A0}"/>
              </a:ext>
            </a:extLst>
          </p:cNvPr>
          <p:cNvSpPr>
            <a:spLocks noGrp="1" noChangeArrowheads="1"/>
          </p:cNvSpPr>
          <p:nvPr>
            <p:ph type="sldNum" sz="quarter" idx="5"/>
          </p:nvPr>
        </p:nvSpPr>
        <p:spPr>
          <a:ln/>
        </p:spPr>
        <p:txBody>
          <a:bodyPr/>
          <a:lstStyle/>
          <a:p>
            <a:fld id="{58BC2BA7-65BD-6B44-A489-A6987DAFCCEC}" type="slidenum">
              <a:rPr lang="en-US" altLang="en-US"/>
              <a:pPr/>
              <a:t>3</a:t>
            </a:fld>
            <a:endParaRPr lang="en-US" altLang="en-US"/>
          </a:p>
        </p:txBody>
      </p:sp>
      <p:sp>
        <p:nvSpPr>
          <p:cNvPr id="265218" name="Rectangle 2">
            <a:extLst>
              <a:ext uri="{FF2B5EF4-FFF2-40B4-BE49-F238E27FC236}">
                <a16:creationId xmlns:a16="http://schemas.microsoft.com/office/drawing/2014/main" id="{81631B55-E8F4-F244-8E3B-DCB2B18C0E9C}"/>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85BE11F7-EE9B-4544-96F7-D610681F0D6E}"/>
              </a:ext>
            </a:extLst>
          </p:cNvPr>
          <p:cNvSpPr>
            <a:spLocks noGrp="1" noChangeArrowheads="1"/>
          </p:cNvSpPr>
          <p:nvPr>
            <p:ph type="body" idx="1"/>
          </p:nvPr>
        </p:nvSpPr>
        <p:spPr/>
        <p:txBody>
          <a:bodyPr/>
          <a:lstStyle/>
          <a:p>
            <a:pPr>
              <a:tabLst>
                <a:tab pos="233363" algn="l"/>
              </a:tabLst>
            </a:pPr>
            <a:r>
              <a:rPr lang="en-US" altLang="en-US"/>
              <a:t>This presentation and the article it is based on is intended to provide a framework to help caregivers* refer families to support services that might be needed by a child. </a:t>
            </a:r>
          </a:p>
          <a:p>
            <a:pPr>
              <a:tabLst>
                <a:tab pos="233363" algn="l"/>
              </a:tabLst>
            </a:pPr>
            <a:r>
              <a:rPr lang="en-US" altLang="en-US"/>
              <a:t>The most important elements of this approach are:</a:t>
            </a:r>
          </a:p>
          <a:p>
            <a:pPr>
              <a:buFontTx/>
              <a:buChar char="•"/>
              <a:tabLst>
                <a:tab pos="233363" algn="l"/>
              </a:tabLst>
            </a:pPr>
            <a:r>
              <a:rPr lang="en-US" altLang="en-US"/>
              <a:t> 	a trusting relationship with the parent and/or family members**</a:t>
            </a:r>
          </a:p>
          <a:p>
            <a:pPr>
              <a:buFontTx/>
              <a:buChar char="•"/>
              <a:tabLst>
                <a:tab pos="233363" algn="l"/>
              </a:tabLst>
            </a:pPr>
            <a:r>
              <a:rPr lang="en-US" altLang="en-US"/>
              <a:t> 	genuine respect</a:t>
            </a:r>
          </a:p>
          <a:p>
            <a:pPr>
              <a:buFontTx/>
              <a:buChar char="•"/>
              <a:tabLst>
                <a:tab pos="233363" algn="l"/>
              </a:tabLst>
            </a:pPr>
            <a:r>
              <a:rPr lang="en-US" altLang="en-US"/>
              <a:t> 	understanding of the family’s feelings and decisions </a:t>
            </a:r>
          </a:p>
          <a:p>
            <a:pPr>
              <a:buFontTx/>
              <a:buChar char="•"/>
              <a:tabLst>
                <a:tab pos="233363" algn="l"/>
              </a:tabLst>
            </a:pPr>
            <a:r>
              <a:rPr lang="en-US" altLang="en-US"/>
              <a:t> 	ongoing support and acceptance of the child</a:t>
            </a:r>
          </a:p>
          <a:p>
            <a:pPr>
              <a:tabLst>
                <a:tab pos="233363" algn="l"/>
              </a:tabLst>
            </a:pPr>
            <a:r>
              <a:rPr lang="en-US" altLang="en-US"/>
              <a:t>The caregiver’s approach to the family may make all the difference in the family’s reaction and follow-up.</a:t>
            </a:r>
          </a:p>
          <a:p>
            <a:pPr>
              <a:tabLst>
                <a:tab pos="233363" algn="l"/>
              </a:tabLst>
            </a:pPr>
            <a:endParaRPr lang="en-US" altLang="en-US"/>
          </a:p>
          <a:p>
            <a:pPr>
              <a:tabLst>
                <a:tab pos="233363" algn="l"/>
              </a:tabLst>
            </a:pPr>
            <a:r>
              <a:rPr lang="en-US" altLang="en-US"/>
              <a:t>* The term </a:t>
            </a:r>
            <a:r>
              <a:rPr lang="en-US" altLang="en-US" b="1" i="1"/>
              <a:t>caregiver</a:t>
            </a:r>
            <a:r>
              <a:rPr lang="en-US" altLang="en-US"/>
              <a:t> is used to mean anyone who is being paid to care for a child, including family child care providers, early childhood teachers, preschool teachers, Head Start staff, nannies, before and after school staff, and so on.</a:t>
            </a:r>
          </a:p>
          <a:p>
            <a:pPr>
              <a:tabLst>
                <a:tab pos="233363" algn="l"/>
              </a:tabLst>
            </a:pPr>
            <a:r>
              <a:rPr lang="en-US" altLang="en-US"/>
              <a:t>** The terms </a:t>
            </a:r>
            <a:r>
              <a:rPr lang="en-US" altLang="en-US" b="1" i="1"/>
              <a:t>parent</a:t>
            </a:r>
            <a:r>
              <a:rPr lang="en-US" altLang="en-US"/>
              <a:t> and </a:t>
            </a:r>
            <a:r>
              <a:rPr lang="en-US" altLang="en-US" b="1" i="1"/>
              <a:t>family member</a:t>
            </a:r>
            <a:r>
              <a:rPr lang="en-US" altLang="en-US"/>
              <a:t> are used interchangeably to represent those individuals who are raising the child. It could be a mother, father, grandparent, foster parent, or other relative.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4A918E-96D7-9142-A103-3BD12C12E79B}"/>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A82BBD80-7FFD-3649-9E9C-5750B6E5D4DA}"/>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CB7E7E55-118D-9D40-B5B3-183187E9157D}"/>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D5E77236-AA7A-3D4C-8F2C-6D8E94580258}"/>
              </a:ext>
            </a:extLst>
          </p:cNvPr>
          <p:cNvSpPr>
            <a:spLocks noGrp="1" noChangeArrowheads="1"/>
          </p:cNvSpPr>
          <p:nvPr>
            <p:ph type="sldNum" sz="quarter" idx="5"/>
          </p:nvPr>
        </p:nvSpPr>
        <p:spPr>
          <a:ln/>
        </p:spPr>
        <p:txBody>
          <a:bodyPr/>
          <a:lstStyle/>
          <a:p>
            <a:fld id="{4AA3B3ED-7788-AF48-8ADF-850FDE256663}" type="slidenum">
              <a:rPr lang="en-US" altLang="en-US"/>
              <a:pPr/>
              <a:t>4</a:t>
            </a:fld>
            <a:endParaRPr lang="en-US" altLang="en-US"/>
          </a:p>
        </p:txBody>
      </p:sp>
      <p:sp>
        <p:nvSpPr>
          <p:cNvPr id="359426" name="Rectangle 2">
            <a:extLst>
              <a:ext uri="{FF2B5EF4-FFF2-40B4-BE49-F238E27FC236}">
                <a16:creationId xmlns:a16="http://schemas.microsoft.com/office/drawing/2014/main" id="{81A704FD-42CD-C942-B5D1-60C13EDC99A3}"/>
              </a:ext>
            </a:extLst>
          </p:cNvPr>
          <p:cNvSpPr>
            <a:spLocks noGrp="1" noRot="1" noChangeAspect="1" noChangeArrowheads="1" noTextEdit="1"/>
          </p:cNvSpPr>
          <p:nvPr>
            <p:ph type="sldImg"/>
          </p:nvPr>
        </p:nvSpPr>
        <p:spPr>
          <a:ln/>
        </p:spPr>
      </p:sp>
      <p:sp>
        <p:nvSpPr>
          <p:cNvPr id="359427" name="Rectangle 3">
            <a:extLst>
              <a:ext uri="{FF2B5EF4-FFF2-40B4-BE49-F238E27FC236}">
                <a16:creationId xmlns:a16="http://schemas.microsoft.com/office/drawing/2014/main" id="{805B8CD6-E601-E648-B15B-540CF9F1E66C}"/>
              </a:ext>
            </a:extLst>
          </p:cNvPr>
          <p:cNvSpPr>
            <a:spLocks noGrp="1" noChangeArrowheads="1"/>
          </p:cNvSpPr>
          <p:nvPr>
            <p:ph type="body" idx="1"/>
          </p:nvPr>
        </p:nvSpPr>
        <p:spPr/>
        <p:txBody>
          <a:bodyPr/>
          <a:lstStyle/>
          <a:p>
            <a:pPr>
              <a:tabLst>
                <a:tab pos="233363" algn="l"/>
              </a:tabLst>
            </a:pPr>
            <a:r>
              <a:rPr lang="en-US" altLang="en-US"/>
              <a:t>It may be helpful to remind caregivers that they see children in groups, while family members may not see the child in relation to other children of the same age. A parent may be less familiar with developmental progression and expectations for children, particularly if this child is a first child. There may be differences in cultural expectations or values regarding development or behavior. </a:t>
            </a:r>
          </a:p>
          <a:p>
            <a:pPr>
              <a:tabLst>
                <a:tab pos="233363" algn="l"/>
              </a:tabLst>
            </a:pPr>
            <a:r>
              <a:rPr lang="en-US" altLang="en-US"/>
              <a:t>Caregivers who have a “gut instinct” that something is different about a child should generally follow up on that feeling by more careful observation and thought about what the difference is specifically. While parents should not be left out of discussions, it is not helpful to mention a very general concern to a family. Rather than make a general, overview comment about a concern, it is helpful to have specific examples to provide more clarity regarding your concern.</a:t>
            </a:r>
          </a:p>
          <a:p>
            <a:pPr>
              <a:tabLst>
                <a:tab pos="233363" algn="l"/>
              </a:tabLst>
            </a:pPr>
            <a:r>
              <a:rPr lang="en-US" altLang="en-US"/>
              <a:t>Examples from the article are helpful to review.</a:t>
            </a:r>
          </a:p>
          <a:p>
            <a:pPr>
              <a:spcBef>
                <a:spcPct val="0"/>
              </a:spcBef>
              <a:tabLst>
                <a:tab pos="233363" algn="l"/>
              </a:tabLst>
            </a:pPr>
            <a:r>
              <a:rPr lang="en-US" altLang="en-US"/>
              <a:t>General concern (not helpful to the family):</a:t>
            </a:r>
          </a:p>
          <a:p>
            <a:pPr>
              <a:spcBef>
                <a:spcPct val="0"/>
              </a:spcBef>
              <a:buFontTx/>
              <a:buChar char="•"/>
              <a:tabLst>
                <a:tab pos="233363" algn="l"/>
              </a:tabLst>
            </a:pPr>
            <a:r>
              <a:rPr lang="en-US" altLang="en-US"/>
              <a:t> 	Rashad seems too easygoing </a:t>
            </a:r>
          </a:p>
          <a:p>
            <a:pPr>
              <a:spcBef>
                <a:spcPct val="0"/>
              </a:spcBef>
              <a:buFontTx/>
              <a:buChar char="•"/>
              <a:tabLst>
                <a:tab pos="233363" algn="l"/>
              </a:tabLst>
            </a:pPr>
            <a:r>
              <a:rPr lang="en-US" altLang="en-US"/>
              <a:t> 	Sarali is always in the middle of trouble</a:t>
            </a:r>
          </a:p>
          <a:p>
            <a:pPr>
              <a:spcBef>
                <a:spcPct val="0"/>
              </a:spcBef>
              <a:tabLst>
                <a:tab pos="233363" algn="l"/>
              </a:tabLst>
            </a:pPr>
            <a:r>
              <a:rPr lang="en-US" altLang="en-US"/>
              <a:t>Specific examples of behavior (provides clarity of concern): </a:t>
            </a:r>
          </a:p>
          <a:p>
            <a:pPr>
              <a:spcBef>
                <a:spcPct val="0"/>
              </a:spcBef>
              <a:buFontTx/>
              <a:buChar char="•"/>
              <a:tabLst>
                <a:tab pos="233363" algn="l"/>
              </a:tabLst>
            </a:pPr>
            <a:r>
              <a:rPr lang="en-US" altLang="en-US"/>
              <a:t> 	Rashad stays in one position for up to 30 minutes and doesn’t change</a:t>
            </a:r>
            <a:br>
              <a:rPr lang="en-US" altLang="en-US"/>
            </a:br>
            <a:r>
              <a:rPr lang="en-US" altLang="en-US"/>
              <a:t>	positions on his own</a:t>
            </a:r>
          </a:p>
          <a:p>
            <a:pPr>
              <a:spcBef>
                <a:spcPct val="0"/>
              </a:spcBef>
              <a:buFontTx/>
              <a:buChar char="•"/>
              <a:tabLst>
                <a:tab pos="233363" algn="l"/>
              </a:tabLst>
            </a:pPr>
            <a:r>
              <a:rPr lang="en-US" altLang="en-US"/>
              <a:t> 	Sarali has trouble sitting at the table during snack time and often hits</a:t>
            </a:r>
            <a:br>
              <a:rPr lang="en-US" altLang="en-US"/>
            </a:br>
            <a:r>
              <a:rPr lang="en-US" altLang="en-US"/>
              <a:t>	children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5CA8B9-3D5B-984D-AD41-A047A5A6E6C3}"/>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DB5E17FC-FA5F-3F4E-8A63-D3F09871A9DE}"/>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0CFC7E79-73D9-9149-A529-B54C733339A5}"/>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B0BFD4BD-24CC-744E-BC5F-C7F7FFFDFCB8}"/>
              </a:ext>
            </a:extLst>
          </p:cNvPr>
          <p:cNvSpPr>
            <a:spLocks noGrp="1" noChangeArrowheads="1"/>
          </p:cNvSpPr>
          <p:nvPr>
            <p:ph type="sldNum" sz="quarter" idx="5"/>
          </p:nvPr>
        </p:nvSpPr>
        <p:spPr>
          <a:ln/>
        </p:spPr>
        <p:txBody>
          <a:bodyPr/>
          <a:lstStyle/>
          <a:p>
            <a:fld id="{4F49AEBC-3DE0-FE43-BDE6-24DE162EBDCC}" type="slidenum">
              <a:rPr lang="en-US" altLang="en-US"/>
              <a:pPr/>
              <a:t>5</a:t>
            </a:fld>
            <a:endParaRPr lang="en-US" altLang="en-US"/>
          </a:p>
        </p:txBody>
      </p:sp>
      <p:sp>
        <p:nvSpPr>
          <p:cNvPr id="372738" name="Rectangle 2">
            <a:extLst>
              <a:ext uri="{FF2B5EF4-FFF2-40B4-BE49-F238E27FC236}">
                <a16:creationId xmlns:a16="http://schemas.microsoft.com/office/drawing/2014/main" id="{952E29F4-3CA3-5547-8D0A-2308CBCE58A5}"/>
              </a:ext>
            </a:extLst>
          </p:cNvPr>
          <p:cNvSpPr>
            <a:spLocks noGrp="1" noRot="1" noChangeAspect="1" noChangeArrowheads="1" noTextEdit="1"/>
          </p:cNvSpPr>
          <p:nvPr>
            <p:ph type="sldImg"/>
          </p:nvPr>
        </p:nvSpPr>
        <p:spPr>
          <a:ln/>
        </p:spPr>
      </p:sp>
      <p:sp>
        <p:nvSpPr>
          <p:cNvPr id="372739" name="Rectangle 3">
            <a:extLst>
              <a:ext uri="{FF2B5EF4-FFF2-40B4-BE49-F238E27FC236}">
                <a16:creationId xmlns:a16="http://schemas.microsoft.com/office/drawing/2014/main" id="{4B15A11E-A6F0-0A44-A718-3C52F446C52B}"/>
              </a:ext>
            </a:extLst>
          </p:cNvPr>
          <p:cNvSpPr>
            <a:spLocks noGrp="1" noChangeArrowheads="1"/>
          </p:cNvSpPr>
          <p:nvPr>
            <p:ph type="body" idx="1"/>
          </p:nvPr>
        </p:nvSpPr>
        <p:spPr/>
        <p:txBody>
          <a:bodyPr/>
          <a:lstStyle/>
          <a:p>
            <a:r>
              <a:rPr lang="en-US" altLang="en-US"/>
              <a:t>It is important to emphasize the need for a strong understanding of typical development and the wide range of what is considered typical or expected.  For children with different cultural backgrounds, there may be different child-rearing methods and expectations. If the language spoken at home is different than what is spoken in the setting, the caregiver should check to be sure that the differences in the child’s understanding are not contributing to the concerns. Careful observation, documentation of what is observed, any strategies used to support the child, and the child’s response to strategies will help the caregiver when they share their concerns with the family.</a:t>
            </a:r>
          </a:p>
          <a:p>
            <a:r>
              <a:rPr lang="en-US" altLang="en-US"/>
              <a:t>As described in the next slide, sharing concerns should not be the first conversation that a caregiver has with a family.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B586F0F-4FBD-D74A-9272-E2657BBB639D}"/>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14FD7FE8-E69F-384B-A814-800D4725E2B2}"/>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FC254C4E-32B5-D341-AF06-8EB2AFCA338A}"/>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EB13AF71-55A2-F840-9FA3-0D5F6152A4A2}"/>
              </a:ext>
            </a:extLst>
          </p:cNvPr>
          <p:cNvSpPr>
            <a:spLocks noGrp="1" noChangeArrowheads="1"/>
          </p:cNvSpPr>
          <p:nvPr>
            <p:ph type="sldNum" sz="quarter" idx="5"/>
          </p:nvPr>
        </p:nvSpPr>
        <p:spPr>
          <a:ln/>
        </p:spPr>
        <p:txBody>
          <a:bodyPr/>
          <a:lstStyle/>
          <a:p>
            <a:fld id="{EA6F7C04-E52A-E640-AB82-A3E37900A6FA}" type="slidenum">
              <a:rPr lang="en-US" altLang="en-US"/>
              <a:pPr/>
              <a:t>6</a:t>
            </a:fld>
            <a:endParaRPr lang="en-US" altLang="en-US"/>
          </a:p>
        </p:txBody>
      </p:sp>
      <p:sp>
        <p:nvSpPr>
          <p:cNvPr id="411650" name="Rectangle 2">
            <a:extLst>
              <a:ext uri="{FF2B5EF4-FFF2-40B4-BE49-F238E27FC236}">
                <a16:creationId xmlns:a16="http://schemas.microsoft.com/office/drawing/2014/main" id="{C9F2E11B-A845-AF4C-83E3-A133B4ECD84E}"/>
              </a:ext>
            </a:extLst>
          </p:cNvPr>
          <p:cNvSpPr>
            <a:spLocks noGrp="1" noRot="1" noChangeAspect="1" noChangeArrowheads="1" noTextEdit="1"/>
          </p:cNvSpPr>
          <p:nvPr>
            <p:ph type="sldImg"/>
          </p:nvPr>
        </p:nvSpPr>
        <p:spPr>
          <a:ln/>
        </p:spPr>
      </p:sp>
      <p:sp>
        <p:nvSpPr>
          <p:cNvPr id="411651" name="Rectangle 3">
            <a:extLst>
              <a:ext uri="{FF2B5EF4-FFF2-40B4-BE49-F238E27FC236}">
                <a16:creationId xmlns:a16="http://schemas.microsoft.com/office/drawing/2014/main" id="{462AA297-163B-5542-9B3B-98EC6EB52212}"/>
              </a:ext>
            </a:extLst>
          </p:cNvPr>
          <p:cNvSpPr>
            <a:spLocks noGrp="1" noChangeArrowheads="1"/>
          </p:cNvSpPr>
          <p:nvPr>
            <p:ph type="body" idx="1"/>
          </p:nvPr>
        </p:nvSpPr>
        <p:spPr/>
        <p:txBody>
          <a:bodyPr/>
          <a:lstStyle/>
          <a:p>
            <a:r>
              <a:rPr lang="en-US" altLang="en-US"/>
              <a:t>One thing to keep in mind is that the caregiver might have an emotional response to the possibility of a child having a delay or difference in development. </a:t>
            </a:r>
          </a:p>
          <a:p>
            <a:r>
              <a:rPr lang="en-US" altLang="en-US"/>
              <a:t>Noticing a difference in development can make the caregiver sad, nervous, upset, or anxious to get help. Their own emotional response will impact the way they share the information with the family. </a:t>
            </a:r>
          </a:p>
          <a:p>
            <a:r>
              <a:rPr lang="en-US" altLang="en-US"/>
              <a:t>The </a:t>
            </a:r>
            <a:r>
              <a:rPr lang="en-US" altLang="en-US" i="1"/>
              <a:t>When Concerns Arise</a:t>
            </a:r>
            <a:r>
              <a:rPr lang="en-US" altLang="en-US"/>
              <a:t> article discusses the range of feelings and some of the reasons a caregiver might have particular feelings. Exploration of differences with regard to independence and interdependence might be useful if the group is less familiar with these concepts. </a:t>
            </a:r>
          </a:p>
          <a:p>
            <a:r>
              <a:rPr lang="en-US" altLang="en-US"/>
              <a:t>The participants may be able to share and discuss some of their own feelings. Help the participants to avoid stereotypes while being sensitive to cultural variations.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121D18B-0152-7340-A8A9-8F968EF37AC3}"/>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5F66A872-027E-954C-94BF-CC13DF2A2612}"/>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E8662464-60AE-1B4C-B127-393BA9D9916B}"/>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A2F8BB71-6FBF-024C-9347-C3012759224E}"/>
              </a:ext>
            </a:extLst>
          </p:cNvPr>
          <p:cNvSpPr>
            <a:spLocks noGrp="1" noChangeArrowheads="1"/>
          </p:cNvSpPr>
          <p:nvPr>
            <p:ph type="sldNum" sz="quarter" idx="5"/>
          </p:nvPr>
        </p:nvSpPr>
        <p:spPr>
          <a:ln/>
        </p:spPr>
        <p:txBody>
          <a:bodyPr/>
          <a:lstStyle/>
          <a:p>
            <a:fld id="{D33F2D04-4229-A342-92DA-74A477588222}" type="slidenum">
              <a:rPr lang="en-US" altLang="en-US"/>
              <a:pPr/>
              <a:t>7</a:t>
            </a:fld>
            <a:endParaRPr lang="en-US" altLang="en-US"/>
          </a:p>
        </p:txBody>
      </p:sp>
      <p:sp>
        <p:nvSpPr>
          <p:cNvPr id="413698" name="Rectangle 2">
            <a:extLst>
              <a:ext uri="{FF2B5EF4-FFF2-40B4-BE49-F238E27FC236}">
                <a16:creationId xmlns:a16="http://schemas.microsoft.com/office/drawing/2014/main" id="{AF06259E-E37B-D64D-8F92-D69F92E304B9}"/>
              </a:ext>
            </a:extLst>
          </p:cNvPr>
          <p:cNvSpPr>
            <a:spLocks noGrp="1" noRot="1" noChangeAspect="1" noChangeArrowheads="1" noTextEdit="1"/>
          </p:cNvSpPr>
          <p:nvPr>
            <p:ph type="sldImg"/>
          </p:nvPr>
        </p:nvSpPr>
        <p:spPr>
          <a:ln/>
        </p:spPr>
      </p:sp>
      <p:sp>
        <p:nvSpPr>
          <p:cNvPr id="413699" name="Rectangle 3">
            <a:extLst>
              <a:ext uri="{FF2B5EF4-FFF2-40B4-BE49-F238E27FC236}">
                <a16:creationId xmlns:a16="http://schemas.microsoft.com/office/drawing/2014/main" id="{38C00197-61D0-0949-AD69-B36AA1D0BB2D}"/>
              </a:ext>
            </a:extLst>
          </p:cNvPr>
          <p:cNvSpPr>
            <a:spLocks noGrp="1" noChangeArrowheads="1"/>
          </p:cNvSpPr>
          <p:nvPr>
            <p:ph type="body" idx="1"/>
          </p:nvPr>
        </p:nvSpPr>
        <p:spPr/>
        <p:txBody>
          <a:bodyPr/>
          <a:lstStyle/>
          <a:p>
            <a:r>
              <a:rPr lang="en-US" altLang="en-US"/>
              <a:t>Caregivers need to take the time to uncover their own emotional responses before meeting with the family. It may be helpful for the caregiver to talk with a colleague or the director about these feelings. Confidentiality is an important aspect to emphasize. The sharing about the situation should not be specific about the family unless the listener is part of the staff. The discussion also needs to occur in a private location, not a restaurant or crowded staff room. </a:t>
            </a:r>
          </a:p>
          <a:p>
            <a:r>
              <a:rPr lang="en-US" altLang="en-US"/>
              <a:t>Knowing what the family’s feelings are can help the caregivers anticipate what reactions they may have when sharing the information. For example, caregivers may be surprised if a family member agrees with their observations, yet is not very worried. Or, a caregiver may be especially frustrated if the family wants more time to observe on their own when the caregiver is sure that the child needs help. Once they realize their potential emotional reaction, the caregiver will be better able to keep those feelings “out of the way” when conducting the conference. They may also be better prepared for the variety of ways that each family member may react.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9933CF-DF40-E540-B9E9-7A9DE6C52DEB}"/>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61DF7997-67F2-E640-A3B4-50468F7F38C9}"/>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2FC9A7D0-FA0B-444E-AE3C-223BA15674F8}"/>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78C7A72D-B9F8-8541-879B-99BB543F3B74}"/>
              </a:ext>
            </a:extLst>
          </p:cNvPr>
          <p:cNvSpPr>
            <a:spLocks noGrp="1" noChangeArrowheads="1"/>
          </p:cNvSpPr>
          <p:nvPr>
            <p:ph type="sldNum" sz="quarter" idx="5"/>
          </p:nvPr>
        </p:nvSpPr>
        <p:spPr>
          <a:ln/>
        </p:spPr>
        <p:txBody>
          <a:bodyPr/>
          <a:lstStyle/>
          <a:p>
            <a:fld id="{0ECC2D10-2FBF-EC4C-9222-92BE24E73FB1}" type="slidenum">
              <a:rPr lang="en-US" altLang="en-US"/>
              <a:pPr/>
              <a:t>8</a:t>
            </a:fld>
            <a:endParaRPr lang="en-US" altLang="en-US"/>
          </a:p>
        </p:txBody>
      </p:sp>
      <p:sp>
        <p:nvSpPr>
          <p:cNvPr id="415746" name="Rectangle 2">
            <a:extLst>
              <a:ext uri="{FF2B5EF4-FFF2-40B4-BE49-F238E27FC236}">
                <a16:creationId xmlns:a16="http://schemas.microsoft.com/office/drawing/2014/main" id="{0D8114BB-B97C-1049-89A0-28F493E21310}"/>
              </a:ext>
            </a:extLst>
          </p:cNvPr>
          <p:cNvSpPr>
            <a:spLocks noGrp="1" noRot="1" noChangeAspect="1" noChangeArrowheads="1" noTextEdit="1"/>
          </p:cNvSpPr>
          <p:nvPr>
            <p:ph type="sldImg"/>
          </p:nvPr>
        </p:nvSpPr>
        <p:spPr>
          <a:xfrm>
            <a:off x="1143000" y="685800"/>
            <a:ext cx="4618038" cy="3463925"/>
          </a:xfrm>
          <a:ln/>
        </p:spPr>
      </p:sp>
      <p:sp>
        <p:nvSpPr>
          <p:cNvPr id="415747" name="Rectangle 3">
            <a:extLst>
              <a:ext uri="{FF2B5EF4-FFF2-40B4-BE49-F238E27FC236}">
                <a16:creationId xmlns:a16="http://schemas.microsoft.com/office/drawing/2014/main" id="{D3C5841D-838A-F54B-B1D3-DCDE3AC7872E}"/>
              </a:ext>
            </a:extLst>
          </p:cNvPr>
          <p:cNvSpPr>
            <a:spLocks noGrp="1" noChangeArrowheads="1"/>
          </p:cNvSpPr>
          <p:nvPr>
            <p:ph type="body" idx="1"/>
          </p:nvPr>
        </p:nvSpPr>
        <p:spPr/>
        <p:txBody>
          <a:bodyPr/>
          <a:lstStyle/>
          <a:p>
            <a:r>
              <a:rPr lang="en-US" altLang="en-US"/>
              <a:t>The “Caregiver Responses” section of the </a:t>
            </a:r>
            <a:r>
              <a:rPr lang="en-US" altLang="en-US" i="1"/>
              <a:t>When Concerns Arise</a:t>
            </a:r>
            <a:r>
              <a:rPr lang="en-US" altLang="en-US"/>
              <a:t> article closes reminding the caregivers to recall the strengths of the child and that concerns </a:t>
            </a:r>
            <a:br>
              <a:rPr lang="en-US" altLang="en-US"/>
            </a:br>
            <a:r>
              <a:rPr lang="en-US" altLang="en-US"/>
              <a:t>do not change the child’s essential being.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B990DF-53EF-4E43-89F7-53E84A80D729}"/>
              </a:ext>
            </a:extLst>
          </p:cNvPr>
          <p:cNvSpPr>
            <a:spLocks noGrp="1" noChangeArrowheads="1"/>
          </p:cNvSpPr>
          <p:nvPr>
            <p:ph type="hdr" sz="quarter"/>
          </p:nvPr>
        </p:nvSpPr>
        <p:spPr>
          <a:ln/>
        </p:spPr>
        <p:txBody>
          <a:bodyPr/>
          <a:lstStyle/>
          <a:p>
            <a:r>
              <a:rPr lang="en-US" altLang="en-US"/>
              <a:t>Talking With Parent When Concerned</a:t>
            </a:r>
          </a:p>
        </p:txBody>
      </p:sp>
      <p:sp>
        <p:nvSpPr>
          <p:cNvPr id="5" name="Rectangle 3">
            <a:extLst>
              <a:ext uri="{FF2B5EF4-FFF2-40B4-BE49-F238E27FC236}">
                <a16:creationId xmlns:a16="http://schemas.microsoft.com/office/drawing/2014/main" id="{CB268697-1885-1642-BC7B-233F35B00006}"/>
              </a:ext>
            </a:extLst>
          </p:cNvPr>
          <p:cNvSpPr>
            <a:spLocks noGrp="1" noChangeArrowheads="1"/>
          </p:cNvSpPr>
          <p:nvPr>
            <p:ph type="dt" idx="1"/>
          </p:nvPr>
        </p:nvSpPr>
        <p:spPr>
          <a:ln/>
        </p:spPr>
        <p:txBody>
          <a:bodyPr/>
          <a:lstStyle/>
          <a:p>
            <a:r>
              <a:rPr lang="en-US" altLang="en-US"/>
              <a:t>November 20, 2019</a:t>
            </a:r>
          </a:p>
        </p:txBody>
      </p:sp>
      <p:sp>
        <p:nvSpPr>
          <p:cNvPr id="6" name="Rectangle 6">
            <a:extLst>
              <a:ext uri="{FF2B5EF4-FFF2-40B4-BE49-F238E27FC236}">
                <a16:creationId xmlns:a16="http://schemas.microsoft.com/office/drawing/2014/main" id="{D7C3682C-FC2B-D340-82E6-C0DC158D84B0}"/>
              </a:ext>
            </a:extLst>
          </p:cNvPr>
          <p:cNvSpPr>
            <a:spLocks noGrp="1" noChangeArrowheads="1"/>
          </p:cNvSpPr>
          <p:nvPr>
            <p:ph type="ftr" sz="quarter" idx="4"/>
          </p:nvPr>
        </p:nvSpPr>
        <p:spPr>
          <a:ln/>
        </p:spPr>
        <p:txBody>
          <a:bodyPr/>
          <a:lstStyle/>
          <a:p>
            <a:r>
              <a:rPr lang="en-US" altLang="en-US"/>
              <a:t>California MAP to Inclusion &amp; Belonging https://www.cainclusion.org</a:t>
            </a:r>
          </a:p>
        </p:txBody>
      </p:sp>
      <p:sp>
        <p:nvSpPr>
          <p:cNvPr id="7" name="Rectangle 7">
            <a:extLst>
              <a:ext uri="{FF2B5EF4-FFF2-40B4-BE49-F238E27FC236}">
                <a16:creationId xmlns:a16="http://schemas.microsoft.com/office/drawing/2014/main" id="{00445B7E-0CF2-7A49-8ACB-D67C60C8356B}"/>
              </a:ext>
            </a:extLst>
          </p:cNvPr>
          <p:cNvSpPr>
            <a:spLocks noGrp="1" noChangeArrowheads="1"/>
          </p:cNvSpPr>
          <p:nvPr>
            <p:ph type="sldNum" sz="quarter" idx="5"/>
          </p:nvPr>
        </p:nvSpPr>
        <p:spPr>
          <a:ln/>
        </p:spPr>
        <p:txBody>
          <a:bodyPr/>
          <a:lstStyle/>
          <a:p>
            <a:fld id="{0BB0AF4A-A21D-8D4B-8338-626BA553F2B1}" type="slidenum">
              <a:rPr lang="en-US" altLang="en-US"/>
              <a:pPr/>
              <a:t>9</a:t>
            </a:fld>
            <a:endParaRPr lang="en-US" altLang="en-US"/>
          </a:p>
        </p:txBody>
      </p:sp>
      <p:sp>
        <p:nvSpPr>
          <p:cNvPr id="360450" name="Rectangle 2">
            <a:extLst>
              <a:ext uri="{FF2B5EF4-FFF2-40B4-BE49-F238E27FC236}">
                <a16:creationId xmlns:a16="http://schemas.microsoft.com/office/drawing/2014/main" id="{6D6F6870-9D3A-354C-B3EC-A5EF455FBF3F}"/>
              </a:ext>
            </a:extLst>
          </p:cNvPr>
          <p:cNvSpPr>
            <a:spLocks noGrp="1" noRot="1" noChangeAspect="1" noChangeArrowheads="1" noTextEdit="1"/>
          </p:cNvSpPr>
          <p:nvPr>
            <p:ph type="sldImg"/>
          </p:nvPr>
        </p:nvSpPr>
        <p:spPr>
          <a:ln/>
        </p:spPr>
      </p:sp>
      <p:sp>
        <p:nvSpPr>
          <p:cNvPr id="360451" name="Rectangle 3">
            <a:extLst>
              <a:ext uri="{FF2B5EF4-FFF2-40B4-BE49-F238E27FC236}">
                <a16:creationId xmlns:a16="http://schemas.microsoft.com/office/drawing/2014/main" id="{9B7941B5-CDE6-E142-8813-A9619A976530}"/>
              </a:ext>
            </a:extLst>
          </p:cNvPr>
          <p:cNvSpPr>
            <a:spLocks noGrp="1" noChangeArrowheads="1"/>
          </p:cNvSpPr>
          <p:nvPr>
            <p:ph type="body" idx="1"/>
          </p:nvPr>
        </p:nvSpPr>
        <p:spPr/>
        <p:txBody>
          <a:bodyPr/>
          <a:lstStyle/>
          <a:p>
            <a:r>
              <a:rPr lang="en-US" altLang="en-US"/>
              <a:t>Part of establishing a good working relationship with any family includes regular conversations about the child. In these brief exchanges, caregivers can compare notes on behavior in the child care setting and at home and hear about the parents’ observations and concerns.</a:t>
            </a:r>
          </a:p>
          <a:p>
            <a:r>
              <a:rPr lang="en-US" altLang="en-US"/>
              <a:t>Make careful observations of the child, which include noting the situation and when and where a behavior takes place. This may give insight into the cause of the behavior.</a:t>
            </a:r>
          </a:p>
          <a:p>
            <a:r>
              <a:rPr lang="en-US" altLang="en-US"/>
              <a:t>Emphasis should be placed on avoiding the urge to label or diagnose. That is not the job of the caregiver. Most caregivers are not qualified to make diagnoses and it may interfere with a family taking the next step.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258" name="Rectangle 66">
            <a:extLst>
              <a:ext uri="{FF2B5EF4-FFF2-40B4-BE49-F238E27FC236}">
                <a16:creationId xmlns:a16="http://schemas.microsoft.com/office/drawing/2014/main" id="{17FA1361-EDD1-4B40-85A4-1F082691CE5C}"/>
              </a:ext>
            </a:extLst>
          </p:cNvPr>
          <p:cNvSpPr>
            <a:spLocks noGrp="1" noChangeArrowheads="1"/>
          </p:cNvSpPr>
          <p:nvPr>
            <p:ph type="ctrTitle" sz="quarter"/>
          </p:nvPr>
        </p:nvSpPr>
        <p:spPr>
          <a:xfrm>
            <a:off x="685800" y="1692275"/>
            <a:ext cx="7772400" cy="17367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latin typeface="Century Gothic" panose="020B0502020202020204" pitchFamily="34" charset="0"/>
              </a:defRPr>
            </a:lvl1pPr>
          </a:lstStyle>
          <a:p>
            <a:pPr lvl="0"/>
            <a:r>
              <a:rPr lang="en-US" altLang="en-US" noProof="0"/>
              <a:t>Click to edit Master title style</a:t>
            </a:r>
          </a:p>
        </p:txBody>
      </p:sp>
      <p:sp>
        <p:nvSpPr>
          <p:cNvPr id="8259" name="Rectangle 67">
            <a:extLst>
              <a:ext uri="{FF2B5EF4-FFF2-40B4-BE49-F238E27FC236}">
                <a16:creationId xmlns:a16="http://schemas.microsoft.com/office/drawing/2014/main" id="{0134964F-C210-7F40-975E-75102B916CFA}"/>
              </a:ext>
            </a:extLst>
          </p:cNvPr>
          <p:cNvSpPr>
            <a:spLocks noGrp="1" noChangeArrowheads="1"/>
          </p:cNvSpPr>
          <p:nvPr>
            <p:ph type="subTitle" sz="quarter" idx="1"/>
          </p:nvPr>
        </p:nvSpPr>
        <p:spPr>
          <a:xfrm>
            <a:off x="1371600" y="3886200"/>
            <a:ext cx="6400800" cy="1143000"/>
          </a:xfrm>
        </p:spPr>
        <p:txBody>
          <a:bodyPr/>
          <a:lstStyle>
            <a:lvl1pPr marL="0" indent="0" algn="ctr">
              <a:buFont typeface="Wingdings" pitchFamily="2" charset="2"/>
              <a:buNone/>
              <a:defRPr/>
            </a:lvl1pPr>
          </a:lstStyle>
          <a:p>
            <a:pPr lvl="0"/>
            <a:r>
              <a:rPr lang="en-US" altLang="en-US" noProof="0" dirty="0"/>
              <a:t>Click to edit Master subtitle style</a:t>
            </a:r>
          </a:p>
        </p:txBody>
      </p:sp>
      <p:sp>
        <p:nvSpPr>
          <p:cNvPr id="8260" name="Rectangle 68">
            <a:extLst>
              <a:ext uri="{FF2B5EF4-FFF2-40B4-BE49-F238E27FC236}">
                <a16:creationId xmlns:a16="http://schemas.microsoft.com/office/drawing/2014/main" id="{3E4EA989-AE19-8A42-A1C1-AEBD26567417}"/>
              </a:ext>
            </a:extLst>
          </p:cNvPr>
          <p:cNvSpPr>
            <a:spLocks noGrp="1" noChangeArrowheads="1"/>
          </p:cNvSpPr>
          <p:nvPr>
            <p:ph type="dt" sz="quarter" idx="2"/>
          </p:nvPr>
        </p:nvSpPr>
        <p:spPr/>
        <p:txBody>
          <a:bodyPr anchor="t"/>
          <a:lstStyle>
            <a:lvl1pPr>
              <a:defRPr sz="1000" b="0">
                <a:solidFill>
                  <a:schemeClr val="tx1"/>
                </a:solidFill>
                <a:effectLst>
                  <a:outerShdw blurRad="38100" dist="38100" dir="2700000" algn="tl">
                    <a:srgbClr val="C0C0C0"/>
                  </a:outerShdw>
                </a:effectLst>
                <a:latin typeface="+mn-lt"/>
              </a:defRPr>
            </a:lvl1pPr>
          </a:lstStyle>
          <a:p>
            <a:r>
              <a:rPr lang="en-US" altLang="en-US"/>
              <a:t>11/20/2019</a:t>
            </a:r>
          </a:p>
        </p:txBody>
      </p:sp>
      <p:sp>
        <p:nvSpPr>
          <p:cNvPr id="8261" name="Rectangle 69">
            <a:extLst>
              <a:ext uri="{FF2B5EF4-FFF2-40B4-BE49-F238E27FC236}">
                <a16:creationId xmlns:a16="http://schemas.microsoft.com/office/drawing/2014/main" id="{0D49E004-CE61-2D48-AF23-28048C2E6D45}"/>
              </a:ext>
            </a:extLst>
          </p:cNvPr>
          <p:cNvSpPr>
            <a:spLocks noGrp="1" noChangeArrowheads="1"/>
          </p:cNvSpPr>
          <p:nvPr>
            <p:ph type="ftr" sz="quarter" idx="3"/>
          </p:nvPr>
        </p:nvSpPr>
        <p:spPr bwMode="black">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latin typeface="+mn-lt"/>
              </a:defRPr>
            </a:lvl1pPr>
          </a:lstStyle>
          <a:p>
            <a:r>
              <a:rPr lang="en-US" altLang="en-US" dirty="0"/>
              <a:t>California MAP to Inclusion &amp; Belonging</a:t>
            </a:r>
          </a:p>
        </p:txBody>
      </p:sp>
      <p:sp>
        <p:nvSpPr>
          <p:cNvPr id="8262" name="Rectangle 70">
            <a:extLst>
              <a:ext uri="{FF2B5EF4-FFF2-40B4-BE49-F238E27FC236}">
                <a16:creationId xmlns:a16="http://schemas.microsoft.com/office/drawing/2014/main" id="{18224B53-0E91-244A-9C00-8A1D5B88F56A}"/>
              </a:ext>
            </a:extLst>
          </p:cNvPr>
          <p:cNvSpPr>
            <a:spLocks noGrp="1" noChangeArrowheads="1"/>
          </p:cNvSpPr>
          <p:nvPr>
            <p:ph type="sldNum" sz="quarter" idx="4"/>
          </p:nvPr>
        </p:nvSpPr>
        <p:spPr/>
        <p:txBody>
          <a:bodyPr anchor="t"/>
          <a:lstStyle>
            <a:lvl1pPr>
              <a:defRPr sz="1000" b="0">
                <a:solidFill>
                  <a:schemeClr val="tx1"/>
                </a:solidFill>
                <a:effectLst>
                  <a:outerShdw blurRad="38100" dist="38100" dir="2700000" algn="tl">
                    <a:srgbClr val="C0C0C0"/>
                  </a:outerShdw>
                </a:effectLst>
                <a:latin typeface="+mn-lt"/>
              </a:defRPr>
            </a:lvl1pPr>
          </a:lstStyle>
          <a:p>
            <a:fld id="{CA475696-B3D7-3546-A6C1-87BFC5E1D8F8}" type="slidenum">
              <a:rPr lang="en-US" altLang="en-US"/>
              <a:pPr/>
              <a:t>‹#›</a:t>
            </a:fld>
            <a:endParaRPr lang="en-US" altLang="en-US"/>
          </a:p>
        </p:txBody>
      </p:sp>
      <p:sp>
        <p:nvSpPr>
          <p:cNvPr id="3" name="Content Placeholder 2">
            <a:extLst>
              <a:ext uri="{FF2B5EF4-FFF2-40B4-BE49-F238E27FC236}">
                <a16:creationId xmlns:a16="http://schemas.microsoft.com/office/drawing/2014/main" id="{2BAEE997-891A-004B-B132-0B8F8071F5A1}"/>
              </a:ext>
            </a:extLst>
          </p:cNvPr>
          <p:cNvSpPr>
            <a:spLocks noGrp="1"/>
          </p:cNvSpPr>
          <p:nvPr>
            <p:ph sz="quarter" idx="10" hasCustomPrompt="1"/>
          </p:nvPr>
        </p:nvSpPr>
        <p:spPr>
          <a:xfrm>
            <a:off x="1371600" y="5181600"/>
            <a:ext cx="6400800" cy="9144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content</a:t>
            </a:r>
          </a:p>
        </p:txBody>
      </p:sp>
    </p:spTree>
  </p:cSld>
  <p:clrMapOvr>
    <a:masterClrMapping/>
  </p:clrMapOvr>
  <p:transition advClick="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0AA6-8B1A-2D48-B9F6-CDDFAF780F0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69EA3F-09BE-5546-ACC1-F099FCAAAA3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7AE6C8-D15B-164C-8E45-A24CF7D757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8CD32-076E-A849-9BBD-A9B0A2A7307E}"/>
              </a:ext>
            </a:extLst>
          </p:cNvPr>
          <p:cNvSpPr>
            <a:spLocks noGrp="1"/>
          </p:cNvSpPr>
          <p:nvPr>
            <p:ph type="dt" sz="half" idx="10"/>
          </p:nvPr>
        </p:nvSpPr>
        <p:spPr/>
        <p:txBody>
          <a:bodyPr/>
          <a:lstStyle>
            <a:lvl1pPr>
              <a:defRPr/>
            </a:lvl1pPr>
          </a:lstStyle>
          <a:p>
            <a:r>
              <a:rPr lang="en-US" altLang="en-US"/>
              <a:t>11/20/2019</a:t>
            </a:r>
          </a:p>
        </p:txBody>
      </p:sp>
      <p:sp>
        <p:nvSpPr>
          <p:cNvPr id="6" name="Slide Number Placeholder 5">
            <a:extLst>
              <a:ext uri="{FF2B5EF4-FFF2-40B4-BE49-F238E27FC236}">
                <a16:creationId xmlns:a16="http://schemas.microsoft.com/office/drawing/2014/main" id="{BA72CF34-210E-A945-897E-9956AD55FAB8}"/>
              </a:ext>
            </a:extLst>
          </p:cNvPr>
          <p:cNvSpPr>
            <a:spLocks noGrp="1"/>
          </p:cNvSpPr>
          <p:nvPr>
            <p:ph type="sldNum" sz="quarter" idx="11"/>
          </p:nvPr>
        </p:nvSpPr>
        <p:spPr/>
        <p:txBody>
          <a:bodyPr/>
          <a:lstStyle>
            <a:lvl1pPr>
              <a:defRPr/>
            </a:lvl1pPr>
          </a:lstStyle>
          <a:p>
            <a:fld id="{A7310B94-57A1-1941-9672-55728F922F94}" type="slidenum">
              <a:rPr lang="en-US" altLang="en-US"/>
              <a:pPr/>
              <a:t>‹#›</a:t>
            </a:fld>
            <a:endParaRPr lang="en-US" altLang="en-US"/>
          </a:p>
        </p:txBody>
      </p:sp>
    </p:spTree>
    <p:extLst>
      <p:ext uri="{BB962C8B-B14F-4D97-AF65-F5344CB8AC3E}">
        <p14:creationId xmlns:p14="http://schemas.microsoft.com/office/powerpoint/2010/main" val="4124608222"/>
      </p:ext>
    </p:extLst>
  </p:cSld>
  <p:clrMapOvr>
    <a:masterClrMapping/>
  </p:clrMapOvr>
  <p:transition advClick="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13A1-0F18-5D43-AA85-6448B3F4D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A95FA-58C7-D946-A413-9FA825F03A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9D89C-6C7F-1747-BD62-103F937A0428}"/>
              </a:ext>
            </a:extLst>
          </p:cNvPr>
          <p:cNvSpPr>
            <a:spLocks noGrp="1"/>
          </p:cNvSpPr>
          <p:nvPr>
            <p:ph type="dt" sz="half" idx="10"/>
          </p:nvPr>
        </p:nvSpPr>
        <p:spPr/>
        <p:txBody>
          <a:bodyPr/>
          <a:lstStyle>
            <a:lvl1pPr>
              <a:defRPr/>
            </a:lvl1pPr>
          </a:lstStyle>
          <a:p>
            <a:r>
              <a:rPr lang="en-US" altLang="en-US"/>
              <a:t>11/20/2019</a:t>
            </a:r>
          </a:p>
        </p:txBody>
      </p:sp>
      <p:sp>
        <p:nvSpPr>
          <p:cNvPr id="5" name="Slide Number Placeholder 4">
            <a:extLst>
              <a:ext uri="{FF2B5EF4-FFF2-40B4-BE49-F238E27FC236}">
                <a16:creationId xmlns:a16="http://schemas.microsoft.com/office/drawing/2014/main" id="{C3FF2B49-46F5-054D-8D16-E0D6A7FC00ED}"/>
              </a:ext>
            </a:extLst>
          </p:cNvPr>
          <p:cNvSpPr>
            <a:spLocks noGrp="1"/>
          </p:cNvSpPr>
          <p:nvPr>
            <p:ph type="sldNum" sz="quarter" idx="11"/>
          </p:nvPr>
        </p:nvSpPr>
        <p:spPr/>
        <p:txBody>
          <a:bodyPr/>
          <a:lstStyle>
            <a:lvl1pPr>
              <a:defRPr/>
            </a:lvl1pPr>
          </a:lstStyle>
          <a:p>
            <a:fld id="{3E2FA1EF-F6C1-8E40-BF88-DAC722A3D0A2}" type="slidenum">
              <a:rPr lang="en-US" altLang="en-US"/>
              <a:pPr/>
              <a:t>‹#›</a:t>
            </a:fld>
            <a:endParaRPr lang="en-US" altLang="en-US"/>
          </a:p>
        </p:txBody>
      </p:sp>
    </p:spTree>
    <p:extLst>
      <p:ext uri="{BB962C8B-B14F-4D97-AF65-F5344CB8AC3E}">
        <p14:creationId xmlns:p14="http://schemas.microsoft.com/office/powerpoint/2010/main" val="1816886596"/>
      </p:ext>
    </p:extLst>
  </p:cSld>
  <p:clrMapOvr>
    <a:masterClrMapping/>
  </p:clrMapOvr>
  <p:transition advClick="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344F4-1C59-B746-9C74-9D6C86FD0B85}"/>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57E89C-41DC-6345-B959-83F90417E947}"/>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AC8F6-FBC6-1C43-B5A9-0648C75796F5}"/>
              </a:ext>
            </a:extLst>
          </p:cNvPr>
          <p:cNvSpPr>
            <a:spLocks noGrp="1"/>
          </p:cNvSpPr>
          <p:nvPr>
            <p:ph type="dt" sz="half" idx="10"/>
          </p:nvPr>
        </p:nvSpPr>
        <p:spPr/>
        <p:txBody>
          <a:bodyPr/>
          <a:lstStyle>
            <a:lvl1pPr>
              <a:defRPr/>
            </a:lvl1pPr>
          </a:lstStyle>
          <a:p>
            <a:r>
              <a:rPr lang="en-US" altLang="en-US"/>
              <a:t>11/20/2019</a:t>
            </a:r>
          </a:p>
        </p:txBody>
      </p:sp>
      <p:sp>
        <p:nvSpPr>
          <p:cNvPr id="5" name="Slide Number Placeholder 4">
            <a:extLst>
              <a:ext uri="{FF2B5EF4-FFF2-40B4-BE49-F238E27FC236}">
                <a16:creationId xmlns:a16="http://schemas.microsoft.com/office/drawing/2014/main" id="{DE06692B-D0A3-0343-B9D0-3D661C437058}"/>
              </a:ext>
            </a:extLst>
          </p:cNvPr>
          <p:cNvSpPr>
            <a:spLocks noGrp="1"/>
          </p:cNvSpPr>
          <p:nvPr>
            <p:ph type="sldNum" sz="quarter" idx="11"/>
          </p:nvPr>
        </p:nvSpPr>
        <p:spPr/>
        <p:txBody>
          <a:bodyPr/>
          <a:lstStyle>
            <a:lvl1pPr>
              <a:defRPr/>
            </a:lvl1pPr>
          </a:lstStyle>
          <a:p>
            <a:fld id="{5C6A190C-51FF-2C48-A22E-4161F8E5DD32}" type="slidenum">
              <a:rPr lang="en-US" altLang="en-US"/>
              <a:pPr/>
              <a:t>‹#›</a:t>
            </a:fld>
            <a:endParaRPr lang="en-US" altLang="en-US"/>
          </a:p>
        </p:txBody>
      </p:sp>
    </p:spTree>
    <p:extLst>
      <p:ext uri="{BB962C8B-B14F-4D97-AF65-F5344CB8AC3E}">
        <p14:creationId xmlns:p14="http://schemas.microsoft.com/office/powerpoint/2010/main" val="4011211541"/>
      </p:ext>
    </p:extLst>
  </p:cSld>
  <p:clrMapOvr>
    <a:masterClrMapping/>
  </p:clrMapOvr>
  <p:transition advClick="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AFFC-5B77-4642-87EC-B19AF5B7110C}"/>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73096B1-19D0-F14C-899D-8712A68F1673}"/>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A854B9-CD99-A044-800E-141D5783B62D}"/>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67638A-480E-8541-A4C4-483676DA4B34}"/>
              </a:ext>
            </a:extLst>
          </p:cNvPr>
          <p:cNvSpPr>
            <a:spLocks noGrp="1"/>
          </p:cNvSpPr>
          <p:nvPr>
            <p:ph type="dt" sz="half" idx="10"/>
          </p:nvPr>
        </p:nvSpPr>
        <p:spPr>
          <a:xfrm>
            <a:off x="457200" y="6248400"/>
            <a:ext cx="2133600" cy="457200"/>
          </a:xfrm>
        </p:spPr>
        <p:txBody>
          <a:bodyPr/>
          <a:lstStyle>
            <a:lvl1pPr>
              <a:defRPr/>
            </a:lvl1pPr>
          </a:lstStyle>
          <a:p>
            <a:r>
              <a:rPr lang="en-US" altLang="en-US"/>
              <a:t>11/20/2019</a:t>
            </a:r>
          </a:p>
        </p:txBody>
      </p:sp>
      <p:sp>
        <p:nvSpPr>
          <p:cNvPr id="6" name="Slide Number Placeholder 5">
            <a:extLst>
              <a:ext uri="{FF2B5EF4-FFF2-40B4-BE49-F238E27FC236}">
                <a16:creationId xmlns:a16="http://schemas.microsoft.com/office/drawing/2014/main" id="{CC945D2C-18AB-D54A-8BC3-95902BB211C2}"/>
              </a:ext>
            </a:extLst>
          </p:cNvPr>
          <p:cNvSpPr>
            <a:spLocks noGrp="1"/>
          </p:cNvSpPr>
          <p:nvPr>
            <p:ph type="sldNum" sz="quarter" idx="11"/>
          </p:nvPr>
        </p:nvSpPr>
        <p:spPr>
          <a:xfrm>
            <a:off x="6553200" y="6248400"/>
            <a:ext cx="2133600" cy="457200"/>
          </a:xfrm>
        </p:spPr>
        <p:txBody>
          <a:bodyPr/>
          <a:lstStyle>
            <a:lvl1pPr>
              <a:defRPr/>
            </a:lvl1pPr>
          </a:lstStyle>
          <a:p>
            <a:fld id="{153F0938-09E0-7945-A244-66B2D397ADAE}" type="slidenum">
              <a:rPr lang="en-US" altLang="en-US"/>
              <a:pPr/>
              <a:t>‹#›</a:t>
            </a:fld>
            <a:endParaRPr lang="en-US" altLang="en-US"/>
          </a:p>
        </p:txBody>
      </p:sp>
    </p:spTree>
    <p:extLst>
      <p:ext uri="{BB962C8B-B14F-4D97-AF65-F5344CB8AC3E}">
        <p14:creationId xmlns:p14="http://schemas.microsoft.com/office/powerpoint/2010/main" val="1634228353"/>
      </p:ext>
    </p:extLst>
  </p:cSld>
  <p:clrMapOvr>
    <a:masterClrMapping/>
  </p:clrMapOvr>
  <p:transition advClick="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CA70-5411-144F-9241-22BBE2EF3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98846-FE53-6C45-A6F1-982D5473F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23744-A970-5041-953F-DB864B37623F}"/>
              </a:ext>
            </a:extLst>
          </p:cNvPr>
          <p:cNvSpPr>
            <a:spLocks noGrp="1"/>
          </p:cNvSpPr>
          <p:nvPr>
            <p:ph type="dt" sz="half" idx="10"/>
          </p:nvPr>
        </p:nvSpPr>
        <p:spPr/>
        <p:txBody>
          <a:bodyPr/>
          <a:lstStyle>
            <a:lvl1pPr>
              <a:defRPr/>
            </a:lvl1pPr>
          </a:lstStyle>
          <a:p>
            <a:r>
              <a:rPr lang="en-US" altLang="en-US"/>
              <a:t>11/20/2019</a:t>
            </a:r>
          </a:p>
        </p:txBody>
      </p:sp>
      <p:sp>
        <p:nvSpPr>
          <p:cNvPr id="5" name="Slide Number Placeholder 4">
            <a:extLst>
              <a:ext uri="{FF2B5EF4-FFF2-40B4-BE49-F238E27FC236}">
                <a16:creationId xmlns:a16="http://schemas.microsoft.com/office/drawing/2014/main" id="{486A2ED4-C9BD-144F-A15D-52ABCA5693C5}"/>
              </a:ext>
            </a:extLst>
          </p:cNvPr>
          <p:cNvSpPr>
            <a:spLocks noGrp="1"/>
          </p:cNvSpPr>
          <p:nvPr>
            <p:ph type="sldNum" sz="quarter" idx="11"/>
          </p:nvPr>
        </p:nvSpPr>
        <p:spPr/>
        <p:txBody>
          <a:bodyPr/>
          <a:lstStyle>
            <a:lvl1pPr>
              <a:defRPr/>
            </a:lvl1pPr>
          </a:lstStyle>
          <a:p>
            <a:fld id="{A6889F4B-E7D0-9242-B0C4-A7A01BFF76E7}" type="slidenum">
              <a:rPr lang="en-US" altLang="en-US"/>
              <a:pPr/>
              <a:t>‹#›</a:t>
            </a:fld>
            <a:endParaRPr lang="en-US" altLang="en-US"/>
          </a:p>
        </p:txBody>
      </p:sp>
    </p:spTree>
    <p:extLst>
      <p:ext uri="{BB962C8B-B14F-4D97-AF65-F5344CB8AC3E}">
        <p14:creationId xmlns:p14="http://schemas.microsoft.com/office/powerpoint/2010/main" val="2582159141"/>
      </p:ext>
    </p:extLst>
  </p:cSld>
  <p:clrMapOvr>
    <a:masterClrMapping/>
  </p:clrMapOvr>
  <p:transition advClick="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3D62-D935-FD4A-B19F-E2F6B8BE198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57EA0E-9B4A-874C-8226-9C518737274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F7F9515-9FBD-C74F-8F79-2646B75D1C92}"/>
              </a:ext>
            </a:extLst>
          </p:cNvPr>
          <p:cNvSpPr>
            <a:spLocks noGrp="1"/>
          </p:cNvSpPr>
          <p:nvPr>
            <p:ph type="dt" sz="half" idx="10"/>
          </p:nvPr>
        </p:nvSpPr>
        <p:spPr/>
        <p:txBody>
          <a:bodyPr/>
          <a:lstStyle>
            <a:lvl1pPr>
              <a:defRPr/>
            </a:lvl1pPr>
          </a:lstStyle>
          <a:p>
            <a:r>
              <a:rPr lang="en-US" altLang="en-US"/>
              <a:t>11/20/2019</a:t>
            </a:r>
          </a:p>
        </p:txBody>
      </p:sp>
      <p:sp>
        <p:nvSpPr>
          <p:cNvPr id="5" name="Slide Number Placeholder 4">
            <a:extLst>
              <a:ext uri="{FF2B5EF4-FFF2-40B4-BE49-F238E27FC236}">
                <a16:creationId xmlns:a16="http://schemas.microsoft.com/office/drawing/2014/main" id="{2B6EC207-E0ED-FE4D-A40B-EBB1E1BD194F}"/>
              </a:ext>
            </a:extLst>
          </p:cNvPr>
          <p:cNvSpPr>
            <a:spLocks noGrp="1"/>
          </p:cNvSpPr>
          <p:nvPr>
            <p:ph type="sldNum" sz="quarter" idx="11"/>
          </p:nvPr>
        </p:nvSpPr>
        <p:spPr/>
        <p:txBody>
          <a:bodyPr/>
          <a:lstStyle>
            <a:lvl1pPr>
              <a:defRPr/>
            </a:lvl1pPr>
          </a:lstStyle>
          <a:p>
            <a:fld id="{5D864D32-34A7-C144-A55E-2E3A36B9B799}" type="slidenum">
              <a:rPr lang="en-US" altLang="en-US"/>
              <a:pPr/>
              <a:t>‹#›</a:t>
            </a:fld>
            <a:endParaRPr lang="en-US" altLang="en-US"/>
          </a:p>
        </p:txBody>
      </p:sp>
    </p:spTree>
    <p:extLst>
      <p:ext uri="{BB962C8B-B14F-4D97-AF65-F5344CB8AC3E}">
        <p14:creationId xmlns:p14="http://schemas.microsoft.com/office/powerpoint/2010/main" val="3893647612"/>
      </p:ext>
    </p:extLst>
  </p:cSld>
  <p:clrMapOvr>
    <a:masterClrMapping/>
  </p:clrMapOvr>
  <p:transition advClick="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5AC1-35C2-9346-BFB3-3D910D661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6C59C-99C6-404C-91C6-D5A6D268AD56}"/>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BF67B-4275-3C48-836B-6C7CC4815C57}"/>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6C51AF-9B12-0D4F-8E8A-873C1A1B4FD6}"/>
              </a:ext>
            </a:extLst>
          </p:cNvPr>
          <p:cNvSpPr>
            <a:spLocks noGrp="1"/>
          </p:cNvSpPr>
          <p:nvPr>
            <p:ph type="dt" sz="half" idx="10"/>
          </p:nvPr>
        </p:nvSpPr>
        <p:spPr/>
        <p:txBody>
          <a:bodyPr/>
          <a:lstStyle>
            <a:lvl1pPr>
              <a:defRPr/>
            </a:lvl1pPr>
          </a:lstStyle>
          <a:p>
            <a:r>
              <a:rPr lang="en-US" altLang="en-US"/>
              <a:t>11/20/2019</a:t>
            </a:r>
          </a:p>
        </p:txBody>
      </p:sp>
      <p:sp>
        <p:nvSpPr>
          <p:cNvPr id="6" name="Slide Number Placeholder 5">
            <a:extLst>
              <a:ext uri="{FF2B5EF4-FFF2-40B4-BE49-F238E27FC236}">
                <a16:creationId xmlns:a16="http://schemas.microsoft.com/office/drawing/2014/main" id="{1ECC1725-1D48-5B47-99D6-4BFC2A443B80}"/>
              </a:ext>
            </a:extLst>
          </p:cNvPr>
          <p:cNvSpPr>
            <a:spLocks noGrp="1"/>
          </p:cNvSpPr>
          <p:nvPr>
            <p:ph type="sldNum" sz="quarter" idx="11"/>
          </p:nvPr>
        </p:nvSpPr>
        <p:spPr/>
        <p:txBody>
          <a:bodyPr/>
          <a:lstStyle>
            <a:lvl1pPr>
              <a:defRPr/>
            </a:lvl1pPr>
          </a:lstStyle>
          <a:p>
            <a:fld id="{5FA7B90A-432C-4E42-9693-B642E4729A6E}" type="slidenum">
              <a:rPr lang="en-US" altLang="en-US"/>
              <a:pPr/>
              <a:t>‹#›</a:t>
            </a:fld>
            <a:endParaRPr lang="en-US" altLang="en-US"/>
          </a:p>
        </p:txBody>
      </p:sp>
    </p:spTree>
    <p:extLst>
      <p:ext uri="{BB962C8B-B14F-4D97-AF65-F5344CB8AC3E}">
        <p14:creationId xmlns:p14="http://schemas.microsoft.com/office/powerpoint/2010/main" val="3255033760"/>
      </p:ext>
    </p:extLst>
  </p:cSld>
  <p:clrMapOvr>
    <a:masterClrMapping/>
  </p:clrMapOvr>
  <p:transition advClick="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5AC1-35C2-9346-BFB3-3D910D661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6C59C-99C6-404C-91C6-D5A6D268AD56}"/>
              </a:ext>
            </a:extLst>
          </p:cNvPr>
          <p:cNvSpPr>
            <a:spLocks noGrp="1"/>
          </p:cNvSpPr>
          <p:nvPr>
            <p:ph sz="half" idx="1"/>
          </p:nvPr>
        </p:nvSpPr>
        <p:spPr>
          <a:xfrm>
            <a:off x="457200" y="1600201"/>
            <a:ext cx="4038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BF67B-4275-3C48-836B-6C7CC4815C57}"/>
              </a:ext>
            </a:extLst>
          </p:cNvPr>
          <p:cNvSpPr>
            <a:spLocks noGrp="1"/>
          </p:cNvSpPr>
          <p:nvPr>
            <p:ph sz="half" idx="2"/>
          </p:nvPr>
        </p:nvSpPr>
        <p:spPr>
          <a:xfrm>
            <a:off x="4648200" y="1600201"/>
            <a:ext cx="4038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6C51AF-9B12-0D4F-8E8A-873C1A1B4FD6}"/>
              </a:ext>
            </a:extLst>
          </p:cNvPr>
          <p:cNvSpPr>
            <a:spLocks noGrp="1"/>
          </p:cNvSpPr>
          <p:nvPr>
            <p:ph type="dt" sz="half" idx="10"/>
          </p:nvPr>
        </p:nvSpPr>
        <p:spPr/>
        <p:txBody>
          <a:bodyPr/>
          <a:lstStyle>
            <a:lvl1pPr>
              <a:defRPr/>
            </a:lvl1pPr>
          </a:lstStyle>
          <a:p>
            <a:r>
              <a:rPr lang="en-US" altLang="en-US"/>
              <a:t>11/20/2019</a:t>
            </a:r>
          </a:p>
        </p:txBody>
      </p:sp>
      <p:sp>
        <p:nvSpPr>
          <p:cNvPr id="6" name="Slide Number Placeholder 5">
            <a:extLst>
              <a:ext uri="{FF2B5EF4-FFF2-40B4-BE49-F238E27FC236}">
                <a16:creationId xmlns:a16="http://schemas.microsoft.com/office/drawing/2014/main" id="{1ECC1725-1D48-5B47-99D6-4BFC2A443B80}"/>
              </a:ext>
            </a:extLst>
          </p:cNvPr>
          <p:cNvSpPr>
            <a:spLocks noGrp="1"/>
          </p:cNvSpPr>
          <p:nvPr>
            <p:ph type="sldNum" sz="quarter" idx="11"/>
          </p:nvPr>
        </p:nvSpPr>
        <p:spPr/>
        <p:txBody>
          <a:bodyPr/>
          <a:lstStyle>
            <a:lvl1pPr>
              <a:defRPr/>
            </a:lvl1pPr>
          </a:lstStyle>
          <a:p>
            <a:fld id="{5FA7B90A-432C-4E42-9693-B642E4729A6E}" type="slidenum">
              <a:rPr lang="en-US" altLang="en-US"/>
              <a:pPr/>
              <a:t>‹#›</a:t>
            </a:fld>
            <a:endParaRPr lang="en-US" altLang="en-US"/>
          </a:p>
        </p:txBody>
      </p:sp>
      <p:sp>
        <p:nvSpPr>
          <p:cNvPr id="7" name="Content Placeholder 2">
            <a:extLst>
              <a:ext uri="{FF2B5EF4-FFF2-40B4-BE49-F238E27FC236}">
                <a16:creationId xmlns:a16="http://schemas.microsoft.com/office/drawing/2014/main" id="{59CEBA8C-3AA3-2946-B804-F5BBE098AFD5}"/>
              </a:ext>
            </a:extLst>
          </p:cNvPr>
          <p:cNvSpPr>
            <a:spLocks noGrp="1"/>
          </p:cNvSpPr>
          <p:nvPr>
            <p:ph sz="half" idx="12"/>
          </p:nvPr>
        </p:nvSpPr>
        <p:spPr>
          <a:xfrm>
            <a:off x="457200" y="2590800"/>
            <a:ext cx="4038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4DDC251-8EBE-574D-AD64-CB74F82C914F}"/>
              </a:ext>
            </a:extLst>
          </p:cNvPr>
          <p:cNvSpPr>
            <a:spLocks noGrp="1"/>
          </p:cNvSpPr>
          <p:nvPr>
            <p:ph sz="half" idx="13"/>
          </p:nvPr>
        </p:nvSpPr>
        <p:spPr>
          <a:xfrm>
            <a:off x="4648200" y="2590800"/>
            <a:ext cx="4038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4B166DF0-B48F-AA4D-AC3A-96B914FDD833}"/>
              </a:ext>
            </a:extLst>
          </p:cNvPr>
          <p:cNvSpPr>
            <a:spLocks noGrp="1"/>
          </p:cNvSpPr>
          <p:nvPr>
            <p:ph sz="half" idx="14"/>
          </p:nvPr>
        </p:nvSpPr>
        <p:spPr>
          <a:xfrm>
            <a:off x="457200" y="3569524"/>
            <a:ext cx="4038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89F71FD-8FC6-8647-A991-2BB94FB79659}"/>
              </a:ext>
            </a:extLst>
          </p:cNvPr>
          <p:cNvSpPr>
            <a:spLocks noGrp="1"/>
          </p:cNvSpPr>
          <p:nvPr>
            <p:ph sz="half" idx="15"/>
          </p:nvPr>
        </p:nvSpPr>
        <p:spPr>
          <a:xfrm>
            <a:off x="4648200" y="3569524"/>
            <a:ext cx="4038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75001AF5-539E-BC47-A3A9-72F1F498D763}"/>
              </a:ext>
            </a:extLst>
          </p:cNvPr>
          <p:cNvSpPr>
            <a:spLocks noGrp="1"/>
          </p:cNvSpPr>
          <p:nvPr>
            <p:ph sz="half" idx="16"/>
          </p:nvPr>
        </p:nvSpPr>
        <p:spPr>
          <a:xfrm>
            <a:off x="457200" y="4560123"/>
            <a:ext cx="40386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D427724-11B5-2743-B6E8-4CBF9F5BFEE0}"/>
              </a:ext>
            </a:extLst>
          </p:cNvPr>
          <p:cNvSpPr>
            <a:spLocks noGrp="1"/>
          </p:cNvSpPr>
          <p:nvPr>
            <p:ph sz="half" idx="17"/>
          </p:nvPr>
        </p:nvSpPr>
        <p:spPr>
          <a:xfrm>
            <a:off x="4648200" y="4560123"/>
            <a:ext cx="4038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458568"/>
      </p:ext>
    </p:extLst>
  </p:cSld>
  <p:clrMapOvr>
    <a:masterClrMapping/>
  </p:clrMapOvr>
  <p:transition advClick="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E85E-6482-6541-9312-2DD19568021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F61988-8DFF-DB41-9B0C-D541DCD24F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29828-C4CF-C342-891D-C8CE5629D97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8C7DA-EA61-E74E-9AA5-C497FAD27CB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C61C8F-788F-9944-895D-D9E4F21C278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45814-6C82-194C-90B0-3118C8E773B5}"/>
              </a:ext>
            </a:extLst>
          </p:cNvPr>
          <p:cNvSpPr>
            <a:spLocks noGrp="1"/>
          </p:cNvSpPr>
          <p:nvPr>
            <p:ph type="dt" sz="half" idx="10"/>
          </p:nvPr>
        </p:nvSpPr>
        <p:spPr/>
        <p:txBody>
          <a:bodyPr/>
          <a:lstStyle>
            <a:lvl1pPr>
              <a:defRPr/>
            </a:lvl1pPr>
          </a:lstStyle>
          <a:p>
            <a:r>
              <a:rPr lang="en-US" altLang="en-US"/>
              <a:t>11/20/2019</a:t>
            </a:r>
          </a:p>
        </p:txBody>
      </p:sp>
      <p:sp>
        <p:nvSpPr>
          <p:cNvPr id="8" name="Slide Number Placeholder 7">
            <a:extLst>
              <a:ext uri="{FF2B5EF4-FFF2-40B4-BE49-F238E27FC236}">
                <a16:creationId xmlns:a16="http://schemas.microsoft.com/office/drawing/2014/main" id="{DC555678-F455-7B45-B15F-12C196B9C3F5}"/>
              </a:ext>
            </a:extLst>
          </p:cNvPr>
          <p:cNvSpPr>
            <a:spLocks noGrp="1"/>
          </p:cNvSpPr>
          <p:nvPr>
            <p:ph type="sldNum" sz="quarter" idx="11"/>
          </p:nvPr>
        </p:nvSpPr>
        <p:spPr/>
        <p:txBody>
          <a:bodyPr/>
          <a:lstStyle>
            <a:lvl1pPr>
              <a:defRPr/>
            </a:lvl1pPr>
          </a:lstStyle>
          <a:p>
            <a:fld id="{30675F09-BF96-E14B-8022-6AF0C5019E0B}" type="slidenum">
              <a:rPr lang="en-US" altLang="en-US"/>
              <a:pPr/>
              <a:t>‹#›</a:t>
            </a:fld>
            <a:endParaRPr lang="en-US" altLang="en-US"/>
          </a:p>
        </p:txBody>
      </p:sp>
    </p:spTree>
    <p:extLst>
      <p:ext uri="{BB962C8B-B14F-4D97-AF65-F5344CB8AC3E}">
        <p14:creationId xmlns:p14="http://schemas.microsoft.com/office/powerpoint/2010/main" val="3710285037"/>
      </p:ext>
    </p:extLst>
  </p:cSld>
  <p:clrMapOvr>
    <a:masterClrMapping/>
  </p:clrMapOvr>
  <p:transition advClick="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4DCC-9C0E-4149-84EC-F9FCDE934E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B9E9B4-965F-B149-B772-5373FD8C2550}"/>
              </a:ext>
            </a:extLst>
          </p:cNvPr>
          <p:cNvSpPr>
            <a:spLocks noGrp="1"/>
          </p:cNvSpPr>
          <p:nvPr>
            <p:ph type="dt" sz="half" idx="10"/>
          </p:nvPr>
        </p:nvSpPr>
        <p:spPr/>
        <p:txBody>
          <a:bodyPr/>
          <a:lstStyle>
            <a:lvl1pPr>
              <a:defRPr/>
            </a:lvl1pPr>
          </a:lstStyle>
          <a:p>
            <a:r>
              <a:rPr lang="en-US" altLang="en-US"/>
              <a:t>11/20/2019</a:t>
            </a:r>
          </a:p>
        </p:txBody>
      </p:sp>
      <p:sp>
        <p:nvSpPr>
          <p:cNvPr id="4" name="Slide Number Placeholder 3">
            <a:extLst>
              <a:ext uri="{FF2B5EF4-FFF2-40B4-BE49-F238E27FC236}">
                <a16:creationId xmlns:a16="http://schemas.microsoft.com/office/drawing/2014/main" id="{7F9E6438-54BB-9848-AD48-2E576D9B42B7}"/>
              </a:ext>
            </a:extLst>
          </p:cNvPr>
          <p:cNvSpPr>
            <a:spLocks noGrp="1"/>
          </p:cNvSpPr>
          <p:nvPr>
            <p:ph type="sldNum" sz="quarter" idx="11"/>
          </p:nvPr>
        </p:nvSpPr>
        <p:spPr/>
        <p:txBody>
          <a:bodyPr/>
          <a:lstStyle>
            <a:lvl1pPr>
              <a:defRPr/>
            </a:lvl1pPr>
          </a:lstStyle>
          <a:p>
            <a:fld id="{1440670A-4670-2A46-89DF-7FF8766B262E}" type="slidenum">
              <a:rPr lang="en-US" altLang="en-US"/>
              <a:pPr/>
              <a:t>‹#›</a:t>
            </a:fld>
            <a:endParaRPr lang="en-US" altLang="en-US"/>
          </a:p>
        </p:txBody>
      </p:sp>
    </p:spTree>
    <p:extLst>
      <p:ext uri="{BB962C8B-B14F-4D97-AF65-F5344CB8AC3E}">
        <p14:creationId xmlns:p14="http://schemas.microsoft.com/office/powerpoint/2010/main" val="4153531091"/>
      </p:ext>
    </p:extLst>
  </p:cSld>
  <p:clrMapOvr>
    <a:masterClrMapping/>
  </p:clrMapOvr>
  <p:transition advClick="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01195-A4C5-0E49-A61F-07BB8BFE896C}"/>
              </a:ext>
            </a:extLst>
          </p:cNvPr>
          <p:cNvSpPr>
            <a:spLocks noGrp="1"/>
          </p:cNvSpPr>
          <p:nvPr>
            <p:ph type="dt" sz="half" idx="10"/>
          </p:nvPr>
        </p:nvSpPr>
        <p:spPr/>
        <p:txBody>
          <a:bodyPr/>
          <a:lstStyle>
            <a:lvl1pPr>
              <a:defRPr/>
            </a:lvl1pPr>
          </a:lstStyle>
          <a:p>
            <a:r>
              <a:rPr lang="en-US" altLang="en-US"/>
              <a:t>11/20/2019</a:t>
            </a:r>
          </a:p>
        </p:txBody>
      </p:sp>
      <p:sp>
        <p:nvSpPr>
          <p:cNvPr id="3" name="Slide Number Placeholder 2">
            <a:extLst>
              <a:ext uri="{FF2B5EF4-FFF2-40B4-BE49-F238E27FC236}">
                <a16:creationId xmlns:a16="http://schemas.microsoft.com/office/drawing/2014/main" id="{ACB13818-A479-B347-8285-28D4948411BD}"/>
              </a:ext>
            </a:extLst>
          </p:cNvPr>
          <p:cNvSpPr>
            <a:spLocks noGrp="1"/>
          </p:cNvSpPr>
          <p:nvPr>
            <p:ph type="sldNum" sz="quarter" idx="11"/>
          </p:nvPr>
        </p:nvSpPr>
        <p:spPr/>
        <p:txBody>
          <a:bodyPr/>
          <a:lstStyle>
            <a:lvl1pPr>
              <a:defRPr/>
            </a:lvl1pPr>
          </a:lstStyle>
          <a:p>
            <a:fld id="{DDC0B712-2FD9-BF43-93EB-B3B34A64E399}" type="slidenum">
              <a:rPr lang="en-US" altLang="en-US"/>
              <a:pPr/>
              <a:t>‹#›</a:t>
            </a:fld>
            <a:endParaRPr lang="en-US" altLang="en-US"/>
          </a:p>
        </p:txBody>
      </p:sp>
    </p:spTree>
    <p:extLst>
      <p:ext uri="{BB962C8B-B14F-4D97-AF65-F5344CB8AC3E}">
        <p14:creationId xmlns:p14="http://schemas.microsoft.com/office/powerpoint/2010/main" val="256318351"/>
      </p:ext>
    </p:extLst>
  </p:cSld>
  <p:clrMapOvr>
    <a:masterClrMapping/>
  </p:clrMapOvr>
  <p:transition advClick="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4D9D-E83E-D541-A126-12E0F8133F1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CE513-3A1A-D944-8F87-9CBA48EA5E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27BC23-C478-4140-9BBD-6C67CCAF8B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C239F-8B1C-8F42-B221-76C7941BB0F6}"/>
              </a:ext>
            </a:extLst>
          </p:cNvPr>
          <p:cNvSpPr>
            <a:spLocks noGrp="1"/>
          </p:cNvSpPr>
          <p:nvPr>
            <p:ph type="dt" sz="half" idx="10"/>
          </p:nvPr>
        </p:nvSpPr>
        <p:spPr/>
        <p:txBody>
          <a:bodyPr/>
          <a:lstStyle>
            <a:lvl1pPr>
              <a:defRPr/>
            </a:lvl1pPr>
          </a:lstStyle>
          <a:p>
            <a:r>
              <a:rPr lang="en-US" altLang="en-US"/>
              <a:t>11/20/2019</a:t>
            </a:r>
          </a:p>
        </p:txBody>
      </p:sp>
      <p:sp>
        <p:nvSpPr>
          <p:cNvPr id="6" name="Slide Number Placeholder 5">
            <a:extLst>
              <a:ext uri="{FF2B5EF4-FFF2-40B4-BE49-F238E27FC236}">
                <a16:creationId xmlns:a16="http://schemas.microsoft.com/office/drawing/2014/main" id="{062AB0A8-0722-6E48-811F-738BF0599589}"/>
              </a:ext>
            </a:extLst>
          </p:cNvPr>
          <p:cNvSpPr>
            <a:spLocks noGrp="1"/>
          </p:cNvSpPr>
          <p:nvPr>
            <p:ph type="sldNum" sz="quarter" idx="11"/>
          </p:nvPr>
        </p:nvSpPr>
        <p:spPr/>
        <p:txBody>
          <a:bodyPr/>
          <a:lstStyle>
            <a:lvl1pPr>
              <a:defRPr/>
            </a:lvl1pPr>
          </a:lstStyle>
          <a:p>
            <a:fld id="{C92188B1-709E-644B-985E-6001C86011B8}" type="slidenum">
              <a:rPr lang="en-US" altLang="en-US"/>
              <a:pPr/>
              <a:t>‹#›</a:t>
            </a:fld>
            <a:endParaRPr lang="en-US" altLang="en-US"/>
          </a:p>
        </p:txBody>
      </p:sp>
    </p:spTree>
    <p:extLst>
      <p:ext uri="{BB962C8B-B14F-4D97-AF65-F5344CB8AC3E}">
        <p14:creationId xmlns:p14="http://schemas.microsoft.com/office/powerpoint/2010/main" val="2729669618"/>
      </p:ext>
    </p:extLst>
  </p:cSld>
  <p:clrMapOvr>
    <a:masterClrMapping/>
  </p:clrMapOvr>
  <p:transition advClick="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chemeClr val="bg1"/>
            </a:gs>
          </a:gsLst>
          <a:lin ang="5400000" scaled="1"/>
        </a:gradFill>
        <a:effectLst/>
      </p:bgPr>
    </p:bg>
    <p:spTree>
      <p:nvGrpSpPr>
        <p:cNvPr id="1" name=""/>
        <p:cNvGrpSpPr/>
        <p:nvPr/>
      </p:nvGrpSpPr>
      <p:grpSpPr>
        <a:xfrm>
          <a:off x="0" y="0"/>
          <a:ext cx="0" cy="0"/>
          <a:chOff x="0" y="0"/>
          <a:chExt cx="0" cy="0"/>
        </a:xfrm>
      </p:grpSpPr>
      <p:sp>
        <p:nvSpPr>
          <p:cNvPr id="7234" name="Rectangle 66">
            <a:extLst>
              <a:ext uri="{FF2B5EF4-FFF2-40B4-BE49-F238E27FC236}">
                <a16:creationId xmlns:a16="http://schemas.microsoft.com/office/drawing/2014/main" id="{DE3370FF-D2D6-8C44-8C70-BB508DD707E0}"/>
              </a:ext>
            </a:extLst>
          </p:cNvPr>
          <p:cNvSpPr>
            <a:spLocks noGrp="1" noChangeArrowheads="1"/>
          </p:cNvSpPr>
          <p:nvPr>
            <p:ph type="title"/>
          </p:nvPr>
        </p:nvSpPr>
        <p:spPr bwMode="black">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7238" name="Rectangle 70">
            <a:extLst>
              <a:ext uri="{FF2B5EF4-FFF2-40B4-BE49-F238E27FC236}">
                <a16:creationId xmlns:a16="http://schemas.microsoft.com/office/drawing/2014/main" id="{2B26EC99-EF93-1E4B-B5E4-4A164DD03D55}"/>
              </a:ext>
            </a:extLst>
          </p:cNvPr>
          <p:cNvSpPr>
            <a:spLocks noGrp="1" noChangeArrowheads="1"/>
          </p:cNvSpPr>
          <p:nvPr>
            <p:ph type="body" idx="1"/>
          </p:nvPr>
        </p:nvSpPr>
        <p:spPr bwMode="black">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42" name="Rectangle 74">
            <a:extLst>
              <a:ext uri="{FF2B5EF4-FFF2-40B4-BE49-F238E27FC236}">
                <a16:creationId xmlns:a16="http://schemas.microsoft.com/office/drawing/2014/main" id="{DE861909-B0AF-714C-8B5F-238ED7ECB68A}"/>
              </a:ext>
            </a:extLst>
          </p:cNvPr>
          <p:cNvSpPr>
            <a:spLocks noGrp="1" noChangeArrowheads="1"/>
          </p:cNvSpPr>
          <p:nvPr>
            <p:ph type="dt" sz="half" idx="2"/>
          </p:nvPr>
        </p:nvSpPr>
        <p:spPr bwMode="black">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900" b="1">
                <a:solidFill>
                  <a:srgbClr val="000000"/>
                </a:solidFill>
                <a:latin typeface="Century Gothic" panose="020B0502020202020204" pitchFamily="34" charset="0"/>
              </a:defRPr>
            </a:lvl1pPr>
          </a:lstStyle>
          <a:p>
            <a:r>
              <a:rPr lang="en-US" altLang="en-US"/>
              <a:t>11/20/2019</a:t>
            </a:r>
          </a:p>
        </p:txBody>
      </p:sp>
      <p:sp>
        <p:nvSpPr>
          <p:cNvPr id="7243" name="Rectangle 75">
            <a:extLst>
              <a:ext uri="{FF2B5EF4-FFF2-40B4-BE49-F238E27FC236}">
                <a16:creationId xmlns:a16="http://schemas.microsoft.com/office/drawing/2014/main" id="{24705DF9-2A6F-E947-958C-FD5F06F6F43A}"/>
              </a:ext>
            </a:extLst>
          </p:cNvPr>
          <p:cNvSpPr>
            <a:spLocks noGrp="1" noChangeArrowheads="1"/>
          </p:cNvSpPr>
          <p:nvPr>
            <p:ph type="sldNum" sz="quarter" idx="4"/>
          </p:nvPr>
        </p:nvSpPr>
        <p:spPr bwMode="black">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900" b="1">
                <a:solidFill>
                  <a:srgbClr val="000000"/>
                </a:solidFill>
                <a:latin typeface="Century Gothic" panose="020B0502020202020204" pitchFamily="34" charset="0"/>
              </a:defRPr>
            </a:lvl1pPr>
          </a:lstStyle>
          <a:p>
            <a:fld id="{37D9C2AB-E830-2746-8721-8F773ED908D8}" type="slidenum">
              <a:rPr lang="en-US" altLang="en-US"/>
              <a:pPr/>
              <a:t>‹#›</a:t>
            </a:fld>
            <a:endParaRPr lang="en-US" altLang="en-US"/>
          </a:p>
        </p:txBody>
      </p:sp>
      <p:sp>
        <p:nvSpPr>
          <p:cNvPr id="7244" name="Rectangle 76">
            <a:extLst>
              <a:ext uri="{FF2B5EF4-FFF2-40B4-BE49-F238E27FC236}">
                <a16:creationId xmlns:a16="http://schemas.microsoft.com/office/drawing/2014/main" id="{030965BF-8F2F-6348-90C5-BF1933E02DAA}"/>
              </a:ext>
            </a:extLst>
          </p:cNvPr>
          <p:cNvSpPr>
            <a:spLocks noChangeArrowheads="1"/>
          </p:cNvSpPr>
          <p:nvPr userDrawn="1"/>
        </p:nvSpPr>
        <p:spPr bwMode="auto">
          <a:xfrm>
            <a:off x="2590800" y="6354763"/>
            <a:ext cx="396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lgn="ctr"/>
            <a:r>
              <a:rPr lang="en-US" altLang="en-US" sz="1000" b="1" dirty="0">
                <a:latin typeface="Arial" panose="020B0604020202020204" pitchFamily="34" charset="0"/>
              </a:rPr>
              <a:t>California MAP to Inclusion &amp; Belonging</a:t>
            </a:r>
            <a:endParaRPr lang="en-US" altLang="en-US" b="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66"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advClick="0">
    <p:zoom/>
  </p:transition>
  <p:hf sldNum="0" hdr="0"/>
  <p:txStyles>
    <p:titleStyle>
      <a:lvl1pPr algn="ctr" rtl="0" fontAlgn="base">
        <a:spcBef>
          <a:spcPct val="0"/>
        </a:spcBef>
        <a:spcAft>
          <a:spcPct val="0"/>
        </a:spcAft>
        <a:defRPr sz="3600" b="1" kern="1200">
          <a:solidFill>
            <a:srgbClr val="000000"/>
          </a:solidFill>
          <a:latin typeface="+mj-lt"/>
          <a:ea typeface="+mj-ea"/>
          <a:cs typeface="+mj-cs"/>
        </a:defRPr>
      </a:lvl1pPr>
      <a:lvl2pPr algn="ctr" rtl="0" fontAlgn="base">
        <a:spcBef>
          <a:spcPct val="0"/>
        </a:spcBef>
        <a:spcAft>
          <a:spcPct val="0"/>
        </a:spcAft>
        <a:defRPr sz="3600" b="1">
          <a:solidFill>
            <a:srgbClr val="000000"/>
          </a:solidFill>
          <a:latin typeface="Arial" panose="020B0604020202020204" pitchFamily="34" charset="0"/>
        </a:defRPr>
      </a:lvl2pPr>
      <a:lvl3pPr algn="ctr" rtl="0" fontAlgn="base">
        <a:spcBef>
          <a:spcPct val="0"/>
        </a:spcBef>
        <a:spcAft>
          <a:spcPct val="0"/>
        </a:spcAft>
        <a:defRPr sz="3600" b="1">
          <a:solidFill>
            <a:srgbClr val="000000"/>
          </a:solidFill>
          <a:latin typeface="Arial" panose="020B0604020202020204" pitchFamily="34" charset="0"/>
        </a:defRPr>
      </a:lvl3pPr>
      <a:lvl4pPr algn="ctr" rtl="0" fontAlgn="base">
        <a:spcBef>
          <a:spcPct val="0"/>
        </a:spcBef>
        <a:spcAft>
          <a:spcPct val="0"/>
        </a:spcAft>
        <a:defRPr sz="3600" b="1">
          <a:solidFill>
            <a:srgbClr val="000000"/>
          </a:solidFill>
          <a:latin typeface="Arial" panose="020B0604020202020204" pitchFamily="34" charset="0"/>
        </a:defRPr>
      </a:lvl4pPr>
      <a:lvl5pPr algn="ctr" rtl="0" fontAlgn="base">
        <a:spcBef>
          <a:spcPct val="0"/>
        </a:spcBef>
        <a:spcAft>
          <a:spcPct val="0"/>
        </a:spcAft>
        <a:defRPr sz="3600" b="1">
          <a:solidFill>
            <a:srgbClr val="000000"/>
          </a:solidFill>
          <a:latin typeface="Arial" panose="020B0604020202020204" pitchFamily="34" charset="0"/>
        </a:defRPr>
      </a:lvl5pPr>
      <a:lvl6pPr marL="457200" algn="ctr" rtl="0" fontAlgn="base">
        <a:spcBef>
          <a:spcPct val="0"/>
        </a:spcBef>
        <a:spcAft>
          <a:spcPct val="0"/>
        </a:spcAft>
        <a:defRPr sz="3600" b="1">
          <a:solidFill>
            <a:srgbClr val="000000"/>
          </a:solidFill>
          <a:latin typeface="Arial" panose="020B0604020202020204" pitchFamily="34" charset="0"/>
        </a:defRPr>
      </a:lvl6pPr>
      <a:lvl7pPr marL="914400" algn="ctr" rtl="0" fontAlgn="base">
        <a:spcBef>
          <a:spcPct val="0"/>
        </a:spcBef>
        <a:spcAft>
          <a:spcPct val="0"/>
        </a:spcAft>
        <a:defRPr sz="3600" b="1">
          <a:solidFill>
            <a:srgbClr val="000000"/>
          </a:solidFill>
          <a:latin typeface="Arial" panose="020B0604020202020204" pitchFamily="34" charset="0"/>
        </a:defRPr>
      </a:lvl7pPr>
      <a:lvl8pPr marL="1371600" algn="ctr" rtl="0" fontAlgn="base">
        <a:spcBef>
          <a:spcPct val="0"/>
        </a:spcBef>
        <a:spcAft>
          <a:spcPct val="0"/>
        </a:spcAft>
        <a:defRPr sz="3600" b="1">
          <a:solidFill>
            <a:srgbClr val="000000"/>
          </a:solidFill>
          <a:latin typeface="Arial" panose="020B0604020202020204" pitchFamily="34" charset="0"/>
        </a:defRPr>
      </a:lvl8pPr>
      <a:lvl9pPr marL="1828800" algn="ctr" rtl="0" fontAlgn="base">
        <a:spcBef>
          <a:spcPct val="0"/>
        </a:spcBef>
        <a:spcAft>
          <a:spcPct val="0"/>
        </a:spcAft>
        <a:defRPr sz="3600" b="1">
          <a:solidFill>
            <a:srgbClr val="000000"/>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80000"/>
        <a:buFont typeface="Wingdings" pitchFamily="2" charset="2"/>
        <a:buChar char="Ø"/>
        <a:defRPr sz="3200" kern="1200">
          <a:solidFill>
            <a:srgbClr val="000000"/>
          </a:solidFill>
          <a:latin typeface="+mn-lt"/>
          <a:ea typeface="+mn-ea"/>
          <a:cs typeface="+mn-cs"/>
        </a:defRPr>
      </a:lvl1pPr>
      <a:lvl2pPr marL="742950" indent="-285750" algn="l" rtl="0" fontAlgn="base">
        <a:spcBef>
          <a:spcPct val="20000"/>
        </a:spcBef>
        <a:spcAft>
          <a:spcPct val="0"/>
        </a:spcAft>
        <a:buClr>
          <a:schemeClr val="bg2"/>
        </a:buClr>
        <a:buSzPct val="50000"/>
        <a:buFont typeface="Wingdings" pitchFamily="2" charset="2"/>
        <a:buChar char="l"/>
        <a:defRPr sz="2800" kern="1200">
          <a:solidFill>
            <a:srgbClr val="000000"/>
          </a:solidFill>
          <a:latin typeface="+mn-lt"/>
          <a:ea typeface="+mn-ea"/>
          <a:cs typeface="+mn-cs"/>
        </a:defRPr>
      </a:lvl2pPr>
      <a:lvl3pPr marL="1143000" indent="-228600" algn="l" rtl="0" fontAlgn="base">
        <a:spcBef>
          <a:spcPct val="20000"/>
        </a:spcBef>
        <a:spcAft>
          <a:spcPct val="0"/>
        </a:spcAft>
        <a:buClr>
          <a:schemeClr val="bg2"/>
        </a:buClr>
        <a:buChar char="•"/>
        <a:defRPr sz="2400" kern="1200">
          <a:solidFill>
            <a:srgbClr val="000000"/>
          </a:solidFill>
          <a:latin typeface="+mn-lt"/>
          <a:ea typeface="+mn-ea"/>
          <a:cs typeface="+mn-cs"/>
        </a:defRPr>
      </a:lvl3pPr>
      <a:lvl4pPr marL="1600200" indent="-228600" algn="l" rtl="0" fontAlgn="base">
        <a:spcBef>
          <a:spcPct val="20000"/>
        </a:spcBef>
        <a:spcAft>
          <a:spcPct val="0"/>
        </a:spcAft>
        <a:buClr>
          <a:schemeClr val="bg2"/>
        </a:buClr>
        <a:buSzPct val="50000"/>
        <a:buFont typeface="Wingdings" pitchFamily="2" charset="2"/>
        <a:buChar char="l"/>
        <a:defRPr sz="2000" kern="1200">
          <a:solidFill>
            <a:srgbClr val="000000"/>
          </a:solidFill>
          <a:latin typeface="+mn-lt"/>
          <a:ea typeface="+mn-ea"/>
          <a:cs typeface="+mn-cs"/>
        </a:defRPr>
      </a:lvl4pPr>
      <a:lvl5pPr marL="2057400" indent="-228600" algn="l" rtl="0" fontAlgn="base">
        <a:spcBef>
          <a:spcPct val="20000"/>
        </a:spcBef>
        <a:spcAft>
          <a:spcPct val="0"/>
        </a:spcAft>
        <a:buClr>
          <a:schemeClr val="bg2"/>
        </a:buClr>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chp.ucsf.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rrnetwork.org/" TargetMode="External"/><Relationship Id="rId5" Type="http://schemas.openxmlformats.org/officeDocument/2006/relationships/hyperlink" Target="https://www.cde.ca.gov/ds/si/ds/pubschls.asp" TargetMode="External"/><Relationship Id="rId4" Type="http://schemas.openxmlformats.org/officeDocument/2006/relationships/hyperlink" Target="http://www.frcnca.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ainclusion.org/camap/" TargetMode="External"/><Relationship Id="rId7" Type="http://schemas.openxmlformats.org/officeDocument/2006/relationships/hyperlink" Target="https://www.calsa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pitc.org/pub/pitc_docs/pqintro.html" TargetMode="External"/><Relationship Id="rId5" Type="http://schemas.openxmlformats.org/officeDocument/2006/relationships/hyperlink" Target="https://cpin.us/" TargetMode="External"/><Relationship Id="rId4" Type="http://schemas.openxmlformats.org/officeDocument/2006/relationships/hyperlink" Target="http://www.dds.ca.gov/EarlyStart/ESHome.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EB864C61-C43A-D241-B024-02725FC923E0}"/>
              </a:ext>
            </a:extLst>
          </p:cNvPr>
          <p:cNvSpPr>
            <a:spLocks noChangeArrowheads="1"/>
          </p:cNvSpPr>
          <p:nvPr/>
        </p:nvSpPr>
        <p:spPr bwMode="black">
          <a:xfrm>
            <a:off x="838200" y="838200"/>
            <a:ext cx="7772400" cy="1279525"/>
          </a:xfrm>
          <a:prstGeom prst="rect">
            <a:avLst/>
          </a:prstGeom>
          <a:noFill/>
          <a:ln>
            <a:noFill/>
          </a:ln>
          <a:effectLst>
            <a:outerShdw dist="35921" dir="2700000" algn="ctr" rotWithShape="0">
              <a:srgbClr val="969696">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1"/>
          <a:lstStyle>
            <a:lvl1pPr algn="ctr">
              <a:defRPr sz="4400" b="1">
                <a:solidFill>
                  <a:srgbClr val="000000"/>
                </a:solidFill>
                <a:latin typeface="Century Gothic" panose="020B0502020202020204" pitchFamily="34" charset="0"/>
              </a:defRPr>
            </a:lvl1pPr>
            <a:lvl2pPr algn="ctr">
              <a:defRPr sz="4400" b="1">
                <a:solidFill>
                  <a:srgbClr val="000000"/>
                </a:solidFill>
                <a:latin typeface="Century Gothic" panose="020B0502020202020204" pitchFamily="34" charset="0"/>
              </a:defRPr>
            </a:lvl2pPr>
            <a:lvl3pPr algn="ctr">
              <a:defRPr sz="4400" b="1">
                <a:solidFill>
                  <a:srgbClr val="000000"/>
                </a:solidFill>
                <a:latin typeface="Century Gothic" panose="020B0502020202020204" pitchFamily="34" charset="0"/>
              </a:defRPr>
            </a:lvl3pPr>
            <a:lvl4pPr algn="ctr">
              <a:defRPr sz="4400" b="1">
                <a:solidFill>
                  <a:srgbClr val="000000"/>
                </a:solidFill>
                <a:latin typeface="Century Gothic" panose="020B0502020202020204" pitchFamily="34" charset="0"/>
              </a:defRPr>
            </a:lvl4pPr>
            <a:lvl5pPr algn="ctr">
              <a:defRPr sz="4400" b="1">
                <a:solidFill>
                  <a:srgbClr val="000000"/>
                </a:solidFill>
                <a:latin typeface="Century Gothic" panose="020B0502020202020204" pitchFamily="34" charset="0"/>
              </a:defRPr>
            </a:lvl5pPr>
            <a:lvl6pPr marL="457200" algn="ctr" fontAlgn="base">
              <a:spcBef>
                <a:spcPct val="0"/>
              </a:spcBef>
              <a:spcAft>
                <a:spcPct val="0"/>
              </a:spcAft>
              <a:defRPr sz="4400" b="1">
                <a:solidFill>
                  <a:srgbClr val="000000"/>
                </a:solidFill>
                <a:latin typeface="Century Gothic" panose="020B0502020202020204" pitchFamily="34" charset="0"/>
              </a:defRPr>
            </a:lvl6pPr>
            <a:lvl7pPr marL="914400" algn="ctr" fontAlgn="base">
              <a:spcBef>
                <a:spcPct val="0"/>
              </a:spcBef>
              <a:spcAft>
                <a:spcPct val="0"/>
              </a:spcAft>
              <a:defRPr sz="4400" b="1">
                <a:solidFill>
                  <a:srgbClr val="000000"/>
                </a:solidFill>
                <a:latin typeface="Century Gothic" panose="020B0502020202020204" pitchFamily="34" charset="0"/>
              </a:defRPr>
            </a:lvl7pPr>
            <a:lvl8pPr marL="1371600" algn="ctr" fontAlgn="base">
              <a:spcBef>
                <a:spcPct val="0"/>
              </a:spcBef>
              <a:spcAft>
                <a:spcPct val="0"/>
              </a:spcAft>
              <a:defRPr sz="4400" b="1">
                <a:solidFill>
                  <a:srgbClr val="000000"/>
                </a:solidFill>
                <a:latin typeface="Century Gothic" panose="020B0502020202020204" pitchFamily="34" charset="0"/>
              </a:defRPr>
            </a:lvl8pPr>
            <a:lvl9pPr marL="1828800" algn="ctr" fontAlgn="base">
              <a:spcBef>
                <a:spcPct val="0"/>
              </a:spcBef>
              <a:spcAft>
                <a:spcPct val="0"/>
              </a:spcAft>
              <a:defRPr sz="4400" b="1">
                <a:solidFill>
                  <a:srgbClr val="000000"/>
                </a:solidFill>
                <a:latin typeface="Century Gothic" panose="020B0502020202020204" pitchFamily="34" charset="0"/>
              </a:defRPr>
            </a:lvl9pPr>
          </a:lstStyle>
          <a:p>
            <a:pPr eaLnBrk="1" hangingPunct="1"/>
            <a:endParaRPr lang="en-US" altLang="en-US"/>
          </a:p>
        </p:txBody>
      </p:sp>
      <p:sp>
        <p:nvSpPr>
          <p:cNvPr id="2057" name="Rectangle 9">
            <a:extLst>
              <a:ext uri="{FF2B5EF4-FFF2-40B4-BE49-F238E27FC236}">
                <a16:creationId xmlns:a16="http://schemas.microsoft.com/office/drawing/2014/main" id="{57A84206-27B9-F74D-A400-6A6E4A5EBF20}"/>
              </a:ext>
            </a:extLst>
          </p:cNvPr>
          <p:cNvSpPr>
            <a:spLocks noGrp="1" noChangeArrowheads="1"/>
          </p:cNvSpPr>
          <p:nvPr>
            <p:ph type="ctrTitle" sz="quarter"/>
          </p:nvPr>
        </p:nvSpPr>
        <p:spPr>
          <a:xfrm>
            <a:off x="685800" y="1692275"/>
            <a:ext cx="7772400" cy="1736725"/>
          </a:xfrm>
        </p:spPr>
        <p:txBody>
          <a:bodyPr/>
          <a:lstStyle/>
          <a:p>
            <a:r>
              <a:rPr lang="en-US" altLang="en-US" dirty="0"/>
              <a:t>Talking with Parents When You Have Concerns About a Child in Your Care</a:t>
            </a:r>
          </a:p>
        </p:txBody>
      </p:sp>
      <p:sp>
        <p:nvSpPr>
          <p:cNvPr id="2060" name="Rectangle 12">
            <a:extLst>
              <a:ext uri="{FF2B5EF4-FFF2-40B4-BE49-F238E27FC236}">
                <a16:creationId xmlns:a16="http://schemas.microsoft.com/office/drawing/2014/main" id="{5B4E5307-07E7-294C-8B9D-0451A185EBFA}"/>
              </a:ext>
            </a:extLst>
          </p:cNvPr>
          <p:cNvSpPr>
            <a:spLocks noGrp="1" noChangeArrowheads="1"/>
          </p:cNvSpPr>
          <p:nvPr>
            <p:ph type="subTitle" sz="quarter" idx="1"/>
          </p:nvPr>
        </p:nvSpPr>
        <p:spPr>
          <a:xfrm>
            <a:off x="990600" y="3733800"/>
            <a:ext cx="7162800" cy="1143000"/>
          </a:xfrm>
          <a:noFill/>
          <a:ln/>
        </p:spPr>
        <p:txBody>
          <a:bodyPr/>
          <a:lstStyle/>
          <a:p>
            <a:r>
              <a:rPr lang="en-US" altLang="en-US" sz="2400" b="1" dirty="0">
                <a:latin typeface="Century Gothic" panose="020B0502020202020204" pitchFamily="34" charset="0"/>
              </a:rPr>
              <a:t>Developed by </a:t>
            </a:r>
          </a:p>
          <a:p>
            <a:r>
              <a:rPr lang="en-US" altLang="en-US" sz="2400" b="1" dirty="0">
                <a:latin typeface="Century Gothic" panose="020B0502020202020204" pitchFamily="34" charset="0"/>
              </a:rPr>
              <a:t>California MAP to Inclusion &amp; Belonging</a:t>
            </a:r>
          </a:p>
          <a:p>
            <a:pPr>
              <a:lnSpc>
                <a:spcPct val="80000"/>
              </a:lnSpc>
            </a:pPr>
            <a:r>
              <a:rPr lang="en-US" altLang="en-US" sz="2000" b="1" dirty="0">
                <a:latin typeface="Century Gothic" panose="020B0502020202020204" pitchFamily="34" charset="0"/>
              </a:rPr>
              <a:t>WestEd Center for Child &amp; Family Studies</a:t>
            </a:r>
          </a:p>
          <a:p>
            <a:r>
              <a:rPr lang="en-US" altLang="en-US" sz="1600" b="1" dirty="0">
                <a:latin typeface="Century Gothic" panose="020B0502020202020204" pitchFamily="34" charset="0"/>
              </a:rPr>
              <a:t>Based on the article “Talking with Parents When Concerns Arise” </a:t>
            </a:r>
          </a:p>
          <a:p>
            <a:r>
              <a:rPr lang="en-US" altLang="en-US" sz="1600" b="1" dirty="0">
                <a:latin typeface="Century Gothic" panose="020B0502020202020204" pitchFamily="34" charset="0"/>
              </a:rPr>
              <a:t>by Linda Brault and Janet Gonzalez-Mena</a:t>
            </a:r>
            <a:endParaRPr lang="en-US" altLang="en-US" sz="1600" dirty="0"/>
          </a:p>
        </p:txBody>
      </p:sp>
      <p:sp>
        <p:nvSpPr>
          <p:cNvPr id="2" name="Content Placeholder 1">
            <a:extLst>
              <a:ext uri="{FF2B5EF4-FFF2-40B4-BE49-F238E27FC236}">
                <a16:creationId xmlns:a16="http://schemas.microsoft.com/office/drawing/2014/main" id="{E25A3F63-0C6F-F148-B216-3669810C222C}"/>
              </a:ext>
            </a:extLst>
          </p:cNvPr>
          <p:cNvSpPr>
            <a:spLocks noGrp="1"/>
          </p:cNvSpPr>
          <p:nvPr>
            <p:ph sz="quarter" idx="10"/>
          </p:nvPr>
        </p:nvSpPr>
        <p:spPr>
          <a:xfrm>
            <a:off x="914400" y="6096000"/>
            <a:ext cx="7315200" cy="640080"/>
          </a:xfrm>
        </p:spPr>
        <p:txBody>
          <a:bodyPr/>
          <a:lstStyle/>
          <a:p>
            <a:pPr algn="ctr"/>
            <a:r>
              <a:rPr lang="en-US" altLang="en-US" sz="1200" b="1" i="1" dirty="0">
                <a:latin typeface="Arial" panose="020B0604020202020204" pitchFamily="34" charset="0"/>
              </a:rPr>
              <a:t>California MAP to Inclusion &amp; Belonging is funded by the California Department of Education, Child Development Division, with a portion of the federal </a:t>
            </a:r>
            <a:br>
              <a:rPr lang="en-US" altLang="en-US" sz="1200" b="1" i="1" dirty="0">
                <a:latin typeface="Arial" panose="020B0604020202020204" pitchFamily="34" charset="0"/>
              </a:rPr>
            </a:br>
            <a:r>
              <a:rPr lang="en-US" altLang="en-US" sz="1200" b="1" i="1" dirty="0">
                <a:latin typeface="Arial" panose="020B0604020202020204" pitchFamily="34" charset="0"/>
              </a:rPr>
              <a:t>Child Care Development Fund Quality Improvement Allocation</a:t>
            </a:r>
            <a:endParaRPr lang="en-US" altLang="en-US" sz="1200" i="1" dirty="0">
              <a:latin typeface="Arial" panose="020B0604020202020204" pitchFamily="34" charset="0"/>
            </a:endParaRPr>
          </a:p>
        </p:txBody>
      </p:sp>
    </p:spTree>
  </p:cSld>
  <p:clrMapOvr>
    <a:masterClrMapping/>
  </p:clrMapOvr>
  <p:transition advClick="0">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61" name="Rectangle 9">
            <a:extLst>
              <a:ext uri="{FF2B5EF4-FFF2-40B4-BE49-F238E27FC236}">
                <a16:creationId xmlns:a16="http://schemas.microsoft.com/office/drawing/2014/main" id="{B0E189B7-BF49-BE46-928C-02E1BDADFFC6}"/>
              </a:ext>
            </a:extLst>
          </p:cNvPr>
          <p:cNvSpPr>
            <a:spLocks noGrp="1" noChangeArrowheads="1"/>
          </p:cNvSpPr>
          <p:nvPr>
            <p:ph type="title"/>
          </p:nvPr>
        </p:nvSpPr>
        <p:spPr/>
        <p:txBody>
          <a:bodyPr/>
          <a:lstStyle/>
          <a:p>
            <a:r>
              <a:rPr lang="en-US" altLang="en-US" dirty="0"/>
              <a:t>The Best Setting for a Conference </a:t>
            </a:r>
          </a:p>
        </p:txBody>
      </p:sp>
      <p:sp>
        <p:nvSpPr>
          <p:cNvPr id="330762" name="Rectangle 10">
            <a:extLst>
              <a:ext uri="{FF2B5EF4-FFF2-40B4-BE49-F238E27FC236}">
                <a16:creationId xmlns:a16="http://schemas.microsoft.com/office/drawing/2014/main" id="{7163B16D-3C71-AB4B-BEC4-DC98D635E7D4}"/>
              </a:ext>
            </a:extLst>
          </p:cNvPr>
          <p:cNvSpPr>
            <a:spLocks noGrp="1" noChangeArrowheads="1"/>
          </p:cNvSpPr>
          <p:nvPr>
            <p:ph sz="half" idx="1"/>
          </p:nvPr>
        </p:nvSpPr>
        <p:spPr/>
        <p:txBody>
          <a:bodyPr/>
          <a:lstStyle/>
          <a:p>
            <a:r>
              <a:rPr lang="en-US" altLang="en-US" sz="2400"/>
              <a:t>Ask the family member </a:t>
            </a:r>
            <a:br>
              <a:rPr lang="en-US" altLang="en-US" sz="2400"/>
            </a:br>
            <a:r>
              <a:rPr lang="en-US" altLang="en-US" sz="2400"/>
              <a:t>or parent to schedule </a:t>
            </a:r>
            <a:br>
              <a:rPr lang="en-US" altLang="en-US" sz="2400"/>
            </a:br>
            <a:r>
              <a:rPr lang="en-US" altLang="en-US" sz="2400"/>
              <a:t>uninterrupted time </a:t>
            </a:r>
          </a:p>
          <a:p>
            <a:r>
              <a:rPr lang="en-US" altLang="en-US" sz="2400"/>
              <a:t>Make the family member </a:t>
            </a:r>
            <a:br>
              <a:rPr lang="en-US" altLang="en-US" sz="2400"/>
            </a:br>
            <a:r>
              <a:rPr lang="en-US" altLang="en-US" sz="2400"/>
              <a:t>feel comfortable and at </a:t>
            </a:r>
            <a:br>
              <a:rPr lang="en-US" altLang="en-US" sz="2400"/>
            </a:br>
            <a:r>
              <a:rPr lang="en-US" altLang="en-US" sz="2400"/>
              <a:t>ease as much as possible </a:t>
            </a:r>
          </a:p>
          <a:p>
            <a:r>
              <a:rPr lang="en-US" altLang="en-US" sz="2400"/>
              <a:t>Provide for privacy </a:t>
            </a:r>
          </a:p>
          <a:p>
            <a:r>
              <a:rPr lang="en-US" altLang="en-US" sz="2400"/>
              <a:t>Set aside enough time </a:t>
            </a:r>
          </a:p>
          <a:p>
            <a:r>
              <a:rPr lang="en-US" altLang="en-US" sz="2400"/>
              <a:t>Arrange for an interpreter if needed</a:t>
            </a:r>
          </a:p>
        </p:txBody>
      </p:sp>
      <p:pic>
        <p:nvPicPr>
          <p:cNvPr id="5" name="Content Placeholder 4" descr="Three boys embracing and smiling">
            <a:extLst>
              <a:ext uri="{FF2B5EF4-FFF2-40B4-BE49-F238E27FC236}">
                <a16:creationId xmlns:a16="http://schemas.microsoft.com/office/drawing/2014/main" id="{1DB04EF9-4DE0-C641-B21B-67C0770BE064}"/>
              </a:ext>
            </a:extLst>
          </p:cNvPr>
          <p:cNvPicPr>
            <a:picLocks noGrp="1" noChangeAspect="1"/>
          </p:cNvPicPr>
          <p:nvPr>
            <p:ph sz="half" idx="2"/>
          </p:nvPr>
        </p:nvPicPr>
        <p:blipFill>
          <a:blip r:embed="rId3"/>
          <a:stretch>
            <a:fillRect/>
          </a:stretch>
        </p:blipFill>
        <p:spPr>
          <a:xfrm>
            <a:off x="4806950" y="2633662"/>
            <a:ext cx="3721100" cy="2463800"/>
          </a:xfrm>
        </p:spPr>
      </p:pic>
      <p:sp>
        <p:nvSpPr>
          <p:cNvPr id="2" name="Date Placeholder 1">
            <a:extLst>
              <a:ext uri="{FF2B5EF4-FFF2-40B4-BE49-F238E27FC236}">
                <a16:creationId xmlns:a16="http://schemas.microsoft.com/office/drawing/2014/main" id="{4C6A0FD9-927F-9F48-A587-ED8AAAD1BC9B}"/>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4" name="Rectangle 8">
            <a:extLst>
              <a:ext uri="{FF2B5EF4-FFF2-40B4-BE49-F238E27FC236}">
                <a16:creationId xmlns:a16="http://schemas.microsoft.com/office/drawing/2014/main" id="{3EF09224-58AA-D34B-9CDD-E69D8D17DA11}"/>
              </a:ext>
            </a:extLst>
          </p:cNvPr>
          <p:cNvSpPr>
            <a:spLocks noGrp="1" noChangeArrowheads="1"/>
          </p:cNvSpPr>
          <p:nvPr>
            <p:ph type="title"/>
          </p:nvPr>
        </p:nvSpPr>
        <p:spPr/>
        <p:txBody>
          <a:bodyPr/>
          <a:lstStyle/>
          <a:p>
            <a:r>
              <a:rPr lang="en-US" altLang="en-US" dirty="0"/>
              <a:t>Conducting the Conference </a:t>
            </a:r>
          </a:p>
        </p:txBody>
      </p:sp>
      <p:sp>
        <p:nvSpPr>
          <p:cNvPr id="331785" name="Rectangle 9">
            <a:extLst>
              <a:ext uri="{FF2B5EF4-FFF2-40B4-BE49-F238E27FC236}">
                <a16:creationId xmlns:a16="http://schemas.microsoft.com/office/drawing/2014/main" id="{B2867A73-3833-3745-95DB-46F5B335D096}"/>
              </a:ext>
            </a:extLst>
          </p:cNvPr>
          <p:cNvSpPr>
            <a:spLocks noGrp="1" noChangeArrowheads="1"/>
          </p:cNvSpPr>
          <p:nvPr>
            <p:ph type="body" idx="1"/>
          </p:nvPr>
        </p:nvSpPr>
        <p:spPr/>
        <p:txBody>
          <a:bodyPr/>
          <a:lstStyle/>
          <a:p>
            <a:r>
              <a:rPr lang="en-US" altLang="en-US" sz="2800" b="1" dirty="0">
                <a:solidFill>
                  <a:srgbClr val="FF0000"/>
                </a:solidFill>
              </a:rPr>
              <a:t>Start by asking</a:t>
            </a:r>
            <a:r>
              <a:rPr lang="en-US" altLang="en-US" sz="2800" dirty="0"/>
              <a:t> the family members how they see their child’s development </a:t>
            </a:r>
          </a:p>
          <a:p>
            <a:pPr lvl="1"/>
            <a:r>
              <a:rPr lang="en-US" altLang="en-US" sz="2400" dirty="0"/>
              <a:t>Listen carefully to what they say to gain an understanding of how the family sees their child</a:t>
            </a:r>
          </a:p>
          <a:p>
            <a:r>
              <a:rPr lang="en-US" altLang="en-US" sz="2800" dirty="0"/>
              <a:t>Share any positive qualities you have observed </a:t>
            </a:r>
          </a:p>
          <a:p>
            <a:r>
              <a:rPr lang="en-US" altLang="en-US" sz="2800" dirty="0"/>
              <a:t>Ask how the child behaves at home</a:t>
            </a:r>
          </a:p>
          <a:p>
            <a:r>
              <a:rPr lang="en-US" altLang="en-US" sz="2800" dirty="0"/>
              <a:t>Before sharing concerns, ask if they have concerns they’ve not already indicated </a:t>
            </a:r>
          </a:p>
        </p:txBody>
      </p:sp>
      <p:sp>
        <p:nvSpPr>
          <p:cNvPr id="2" name="Date Placeholder 1">
            <a:extLst>
              <a:ext uri="{FF2B5EF4-FFF2-40B4-BE49-F238E27FC236}">
                <a16:creationId xmlns:a16="http://schemas.microsoft.com/office/drawing/2014/main" id="{E735F5A3-8B19-2241-B834-27868D61724D}"/>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6" name="Rectangle 6">
            <a:extLst>
              <a:ext uri="{FF2B5EF4-FFF2-40B4-BE49-F238E27FC236}">
                <a16:creationId xmlns:a16="http://schemas.microsoft.com/office/drawing/2014/main" id="{112BE7F6-59CE-3546-A61E-4D01BF7CB849}"/>
              </a:ext>
            </a:extLst>
          </p:cNvPr>
          <p:cNvSpPr>
            <a:spLocks noGrp="1" noChangeArrowheads="1"/>
          </p:cNvSpPr>
          <p:nvPr>
            <p:ph type="title"/>
          </p:nvPr>
        </p:nvSpPr>
        <p:spPr/>
        <p:txBody>
          <a:bodyPr/>
          <a:lstStyle/>
          <a:p>
            <a:r>
              <a:rPr lang="en-US" altLang="en-US"/>
              <a:t>Sharing Your Concerns </a:t>
            </a:r>
          </a:p>
        </p:txBody>
      </p:sp>
      <p:sp>
        <p:nvSpPr>
          <p:cNvPr id="332807" name="Rectangle 7">
            <a:extLst>
              <a:ext uri="{FF2B5EF4-FFF2-40B4-BE49-F238E27FC236}">
                <a16:creationId xmlns:a16="http://schemas.microsoft.com/office/drawing/2014/main" id="{758351BE-9FB0-7A43-8988-3DABBEDA033A}"/>
              </a:ext>
            </a:extLst>
          </p:cNvPr>
          <p:cNvSpPr>
            <a:spLocks noGrp="1" noChangeArrowheads="1"/>
          </p:cNvSpPr>
          <p:nvPr>
            <p:ph type="body" idx="1"/>
          </p:nvPr>
        </p:nvSpPr>
        <p:spPr/>
        <p:txBody>
          <a:bodyPr/>
          <a:lstStyle/>
          <a:p>
            <a:r>
              <a:rPr lang="en-US" altLang="en-US" sz="2800" dirty="0"/>
              <a:t>Tell the family you are sharing concerns to get ideas for how to best meet their child’s needs, to help their child be successful in your setting</a:t>
            </a:r>
          </a:p>
          <a:p>
            <a:pPr lvl="1"/>
            <a:r>
              <a:rPr lang="en-US" altLang="en-US" sz="2400" dirty="0"/>
              <a:t>Reflect on the family’s perspective of their child as it will help you be sensitive when sharing your concerns</a:t>
            </a:r>
          </a:p>
          <a:p>
            <a:r>
              <a:rPr lang="en-US" altLang="en-US" sz="2800" dirty="0"/>
              <a:t>Communicate </a:t>
            </a:r>
            <a:r>
              <a:rPr lang="en-US" altLang="en-US" sz="2800" b="1" dirty="0">
                <a:solidFill>
                  <a:srgbClr val="FF0000"/>
                </a:solidFill>
              </a:rPr>
              <a:t>your observations</a:t>
            </a:r>
            <a:endParaRPr lang="en-US" altLang="en-US" sz="2800" dirty="0"/>
          </a:p>
          <a:p>
            <a:pPr lvl="1"/>
            <a:r>
              <a:rPr lang="en-US" altLang="en-US" sz="2400" dirty="0"/>
              <a:t>clearly</a:t>
            </a:r>
          </a:p>
          <a:p>
            <a:pPr lvl="1"/>
            <a:r>
              <a:rPr lang="en-US" altLang="en-US" sz="2400" dirty="0"/>
              <a:t>without judgment </a:t>
            </a:r>
          </a:p>
          <a:p>
            <a:pPr lvl="1"/>
            <a:r>
              <a:rPr lang="en-US" altLang="en-US" sz="2400" dirty="0"/>
              <a:t>with concrete examples </a:t>
            </a:r>
          </a:p>
          <a:p>
            <a:r>
              <a:rPr lang="en-US" altLang="en-US" sz="2800" dirty="0"/>
              <a:t>Do not label or diagnose! That is not our job.</a:t>
            </a:r>
          </a:p>
        </p:txBody>
      </p:sp>
      <p:sp>
        <p:nvSpPr>
          <p:cNvPr id="2" name="Date Placeholder 1">
            <a:extLst>
              <a:ext uri="{FF2B5EF4-FFF2-40B4-BE49-F238E27FC236}">
                <a16:creationId xmlns:a16="http://schemas.microsoft.com/office/drawing/2014/main" id="{D8026730-7473-B34C-BD30-6A9F7640B970}"/>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5" name="Rectangle 11">
            <a:extLst>
              <a:ext uri="{FF2B5EF4-FFF2-40B4-BE49-F238E27FC236}">
                <a16:creationId xmlns:a16="http://schemas.microsoft.com/office/drawing/2014/main" id="{8E06CF6D-78B4-5647-BE45-51BD9897D662}"/>
              </a:ext>
            </a:extLst>
          </p:cNvPr>
          <p:cNvSpPr>
            <a:spLocks noGrp="1" noChangeArrowheads="1"/>
          </p:cNvSpPr>
          <p:nvPr>
            <p:ph type="title"/>
          </p:nvPr>
        </p:nvSpPr>
        <p:spPr/>
        <p:txBody>
          <a:bodyPr/>
          <a:lstStyle/>
          <a:p>
            <a:r>
              <a:rPr lang="en-US" altLang="en-US" dirty="0"/>
              <a:t>After Concerns are Shared </a:t>
            </a:r>
          </a:p>
        </p:txBody>
      </p:sp>
      <p:sp>
        <p:nvSpPr>
          <p:cNvPr id="333836" name="Rectangle 12">
            <a:extLst>
              <a:ext uri="{FF2B5EF4-FFF2-40B4-BE49-F238E27FC236}">
                <a16:creationId xmlns:a16="http://schemas.microsoft.com/office/drawing/2014/main" id="{29D95B96-145A-434D-84C3-55073C63F6FE}"/>
              </a:ext>
            </a:extLst>
          </p:cNvPr>
          <p:cNvSpPr>
            <a:spLocks noGrp="1" noChangeArrowheads="1"/>
          </p:cNvSpPr>
          <p:nvPr>
            <p:ph sz="half" idx="1"/>
          </p:nvPr>
        </p:nvSpPr>
        <p:spPr>
          <a:xfrm>
            <a:off x="457200" y="1600200"/>
            <a:ext cx="8229600" cy="4530725"/>
          </a:xfrm>
        </p:spPr>
        <p:txBody>
          <a:bodyPr/>
          <a:lstStyle/>
          <a:p>
            <a:r>
              <a:rPr lang="en-US" altLang="en-US" sz="2800" dirty="0"/>
              <a:t>Assure the family that you are there to support the child and incorporate new ideas </a:t>
            </a:r>
          </a:p>
          <a:p>
            <a:r>
              <a:rPr lang="en-US" altLang="en-US" sz="2800" dirty="0"/>
              <a:t>Tell them you have information about services </a:t>
            </a:r>
          </a:p>
          <a:p>
            <a:pPr lvl="1"/>
            <a:r>
              <a:rPr lang="en-US" altLang="en-US" sz="2400" dirty="0"/>
              <a:t>within your program </a:t>
            </a:r>
          </a:p>
          <a:p>
            <a:pPr lvl="1"/>
            <a:r>
              <a:rPr lang="en-US" altLang="en-US" sz="2400" dirty="0"/>
              <a:t>local early intervention </a:t>
            </a:r>
            <a:br>
              <a:rPr lang="en-US" altLang="en-US" sz="2400" dirty="0"/>
            </a:br>
            <a:r>
              <a:rPr lang="en-US" altLang="en-US" sz="2400" dirty="0"/>
              <a:t>services</a:t>
            </a:r>
          </a:p>
          <a:p>
            <a:pPr lvl="1"/>
            <a:r>
              <a:rPr lang="en-US" altLang="en-US" sz="2400" dirty="0"/>
              <a:t>special education services </a:t>
            </a:r>
          </a:p>
          <a:p>
            <a:pPr lvl="1"/>
            <a:r>
              <a:rPr lang="en-US" altLang="en-US" sz="2400" dirty="0"/>
              <a:t>other potential resources</a:t>
            </a:r>
          </a:p>
        </p:txBody>
      </p:sp>
      <p:pic>
        <p:nvPicPr>
          <p:cNvPr id="5" name="Content Placeholder 4" descr="Two children playing at a sand table">
            <a:extLst>
              <a:ext uri="{FF2B5EF4-FFF2-40B4-BE49-F238E27FC236}">
                <a16:creationId xmlns:a16="http://schemas.microsoft.com/office/drawing/2014/main" id="{1AD52487-B61E-B647-8C0C-4A7603FEE69C}"/>
              </a:ext>
            </a:extLst>
          </p:cNvPr>
          <p:cNvPicPr>
            <a:picLocks noGrp="1" noChangeAspect="1"/>
          </p:cNvPicPr>
          <p:nvPr>
            <p:ph sz="half" idx="2"/>
          </p:nvPr>
        </p:nvPicPr>
        <p:blipFill>
          <a:blip r:embed="rId3"/>
          <a:stretch>
            <a:fillRect/>
          </a:stretch>
        </p:blipFill>
        <p:spPr>
          <a:xfrm>
            <a:off x="4965700" y="3200400"/>
            <a:ext cx="3721100" cy="2374900"/>
          </a:xfrm>
        </p:spPr>
      </p:pic>
      <p:sp>
        <p:nvSpPr>
          <p:cNvPr id="2" name="Date Placeholder 1">
            <a:extLst>
              <a:ext uri="{FF2B5EF4-FFF2-40B4-BE49-F238E27FC236}">
                <a16:creationId xmlns:a16="http://schemas.microsoft.com/office/drawing/2014/main" id="{765FA26F-53B7-514E-9B72-F632F31A4E9E}"/>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E299249D-AE5E-D042-8ABF-175284BB1CEA}"/>
              </a:ext>
            </a:extLst>
          </p:cNvPr>
          <p:cNvSpPr>
            <a:spLocks noGrp="1" noChangeArrowheads="1"/>
          </p:cNvSpPr>
          <p:nvPr>
            <p:ph type="title"/>
          </p:nvPr>
        </p:nvSpPr>
        <p:spPr/>
        <p:txBody>
          <a:bodyPr/>
          <a:lstStyle/>
          <a:p>
            <a:r>
              <a:rPr lang="en-US" altLang="en-US"/>
              <a:t>The Family’s Response</a:t>
            </a:r>
          </a:p>
        </p:txBody>
      </p:sp>
      <p:sp>
        <p:nvSpPr>
          <p:cNvPr id="373763" name="Rectangle 3">
            <a:extLst>
              <a:ext uri="{FF2B5EF4-FFF2-40B4-BE49-F238E27FC236}">
                <a16:creationId xmlns:a16="http://schemas.microsoft.com/office/drawing/2014/main" id="{74C7CD50-E717-AA46-857E-24D6C8E0DA70}"/>
              </a:ext>
            </a:extLst>
          </p:cNvPr>
          <p:cNvSpPr>
            <a:spLocks noGrp="1" noChangeArrowheads="1"/>
          </p:cNvSpPr>
          <p:nvPr>
            <p:ph type="body" idx="1"/>
          </p:nvPr>
        </p:nvSpPr>
        <p:spPr/>
        <p:txBody>
          <a:bodyPr/>
          <a:lstStyle/>
          <a:p>
            <a:r>
              <a:rPr lang="en-US" altLang="en-US" sz="2800" dirty="0"/>
              <a:t>Wait patiently as the family members think about and process the information you have shared</a:t>
            </a:r>
          </a:p>
          <a:p>
            <a:r>
              <a:rPr lang="en-US" altLang="en-US" sz="2800" dirty="0"/>
              <a:t>Let the family members take the lead in determining the next steps</a:t>
            </a:r>
          </a:p>
          <a:p>
            <a:pPr lvl="1"/>
            <a:r>
              <a:rPr lang="en-US" altLang="en-US" sz="2400" dirty="0"/>
              <a:t>The family may be interested in referrals and welcome your support or</a:t>
            </a:r>
          </a:p>
          <a:p>
            <a:pPr lvl="1"/>
            <a:r>
              <a:rPr lang="en-US" altLang="en-US" sz="2400" dirty="0"/>
              <a:t>The family may be upset and/or not ready to access resources at this time</a:t>
            </a:r>
          </a:p>
          <a:p>
            <a:r>
              <a:rPr lang="en-US" altLang="en-US" sz="2800" dirty="0"/>
              <a:t>It is important to be ready for any reaction and response from the family member</a:t>
            </a:r>
          </a:p>
        </p:txBody>
      </p:sp>
      <p:sp>
        <p:nvSpPr>
          <p:cNvPr id="2" name="Date Placeholder 1">
            <a:extLst>
              <a:ext uri="{FF2B5EF4-FFF2-40B4-BE49-F238E27FC236}">
                <a16:creationId xmlns:a16="http://schemas.microsoft.com/office/drawing/2014/main" id="{9AB206DC-EB6D-894D-B6F6-91E4639DAD33}"/>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6" name="Rectangle 8">
            <a:extLst>
              <a:ext uri="{FF2B5EF4-FFF2-40B4-BE49-F238E27FC236}">
                <a16:creationId xmlns:a16="http://schemas.microsoft.com/office/drawing/2014/main" id="{0A97BB60-4B0F-374E-9F6A-24483F4AC34E}"/>
              </a:ext>
            </a:extLst>
          </p:cNvPr>
          <p:cNvSpPr>
            <a:spLocks noGrp="1" noChangeArrowheads="1"/>
          </p:cNvSpPr>
          <p:nvPr>
            <p:ph type="title"/>
          </p:nvPr>
        </p:nvSpPr>
        <p:spPr/>
        <p:txBody>
          <a:bodyPr/>
          <a:lstStyle/>
          <a:p>
            <a:r>
              <a:rPr lang="en-US" altLang="en-US" dirty="0"/>
              <a:t>Supporting Families </a:t>
            </a:r>
            <a:br>
              <a:rPr lang="en-US" altLang="en-US" dirty="0"/>
            </a:br>
            <a:r>
              <a:rPr lang="en-US" altLang="en-US" dirty="0"/>
              <a:t>Who Want to Access Resources </a:t>
            </a:r>
          </a:p>
        </p:txBody>
      </p:sp>
      <p:sp>
        <p:nvSpPr>
          <p:cNvPr id="334857" name="Rectangle 9">
            <a:extLst>
              <a:ext uri="{FF2B5EF4-FFF2-40B4-BE49-F238E27FC236}">
                <a16:creationId xmlns:a16="http://schemas.microsoft.com/office/drawing/2014/main" id="{A7AF2139-BC4B-1549-8048-7F89A92CBBD0}"/>
              </a:ext>
            </a:extLst>
          </p:cNvPr>
          <p:cNvSpPr>
            <a:spLocks noGrp="1" noChangeArrowheads="1"/>
          </p:cNvSpPr>
          <p:nvPr>
            <p:ph type="body" idx="1"/>
          </p:nvPr>
        </p:nvSpPr>
        <p:spPr>
          <a:xfrm>
            <a:off x="457200" y="1524000"/>
            <a:ext cx="8229600" cy="4724400"/>
          </a:xfrm>
        </p:spPr>
        <p:txBody>
          <a:bodyPr anchor="ctr"/>
          <a:lstStyle/>
          <a:p>
            <a:pPr>
              <a:lnSpc>
                <a:spcPct val="90000"/>
              </a:lnSpc>
            </a:pPr>
            <a:r>
              <a:rPr lang="en-US" altLang="en-US" sz="3000"/>
              <a:t>Refer to early intervention program, local school district, or primary health care provider (pediatrician, family doctor, etc.)</a:t>
            </a:r>
          </a:p>
          <a:p>
            <a:pPr>
              <a:lnSpc>
                <a:spcPct val="90000"/>
              </a:lnSpc>
            </a:pPr>
            <a:r>
              <a:rPr lang="en-US" altLang="en-US" sz="3000"/>
              <a:t>Before the meeting with the family, know which agency is most appropriate and have phone numbers or contact information available in writing</a:t>
            </a:r>
          </a:p>
          <a:p>
            <a:pPr>
              <a:lnSpc>
                <a:spcPct val="90000"/>
              </a:lnSpc>
            </a:pPr>
            <a:r>
              <a:rPr lang="en-US" altLang="en-US" sz="3000"/>
              <a:t>Tell the family that, </a:t>
            </a:r>
            <a:r>
              <a:rPr lang="en-US" altLang="en-US" sz="3000" b="1">
                <a:solidFill>
                  <a:srgbClr val="FF0000"/>
                </a:solidFill>
              </a:rPr>
              <a:t>with their permission, </a:t>
            </a:r>
            <a:r>
              <a:rPr lang="en-US" altLang="en-US" sz="3000"/>
              <a:t>you</a:t>
            </a:r>
            <a:r>
              <a:rPr lang="en-US" altLang="en-US" sz="3000" b="1">
                <a:solidFill>
                  <a:srgbClr val="FF0000"/>
                </a:solidFill>
              </a:rPr>
              <a:t> </a:t>
            </a:r>
            <a:r>
              <a:rPr lang="en-US" altLang="en-US" sz="3000"/>
              <a:t>can provide </a:t>
            </a:r>
            <a:r>
              <a:rPr lang="en-US" altLang="en-US" sz="3000" b="1">
                <a:solidFill>
                  <a:srgbClr val="FF0000"/>
                </a:solidFill>
              </a:rPr>
              <a:t>information directly to the agency</a:t>
            </a:r>
          </a:p>
        </p:txBody>
      </p:sp>
      <p:sp>
        <p:nvSpPr>
          <p:cNvPr id="2" name="Date Placeholder 1">
            <a:extLst>
              <a:ext uri="{FF2B5EF4-FFF2-40B4-BE49-F238E27FC236}">
                <a16:creationId xmlns:a16="http://schemas.microsoft.com/office/drawing/2014/main" id="{B2053C5F-1DB2-3E4F-9655-9FF368C7C7AB}"/>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4" name="Rectangle 8">
            <a:extLst>
              <a:ext uri="{FF2B5EF4-FFF2-40B4-BE49-F238E27FC236}">
                <a16:creationId xmlns:a16="http://schemas.microsoft.com/office/drawing/2014/main" id="{955FFEF7-7E7E-5F4F-91B1-8D1FC1C2C898}"/>
              </a:ext>
            </a:extLst>
          </p:cNvPr>
          <p:cNvSpPr>
            <a:spLocks noGrp="1" noChangeArrowheads="1"/>
          </p:cNvSpPr>
          <p:nvPr>
            <p:ph type="title"/>
          </p:nvPr>
        </p:nvSpPr>
        <p:spPr/>
        <p:txBody>
          <a:bodyPr/>
          <a:lstStyle/>
          <a:p>
            <a:r>
              <a:rPr lang="en-US" altLang="en-US" dirty="0"/>
              <a:t>Supporting Families Not Ready </a:t>
            </a:r>
            <a:br>
              <a:rPr lang="en-US" altLang="en-US" dirty="0"/>
            </a:br>
            <a:r>
              <a:rPr lang="en-US" altLang="en-US" dirty="0"/>
              <a:t>To Access Resources </a:t>
            </a:r>
          </a:p>
        </p:txBody>
      </p:sp>
      <p:sp>
        <p:nvSpPr>
          <p:cNvPr id="336905" name="Rectangle 9">
            <a:extLst>
              <a:ext uri="{FF2B5EF4-FFF2-40B4-BE49-F238E27FC236}">
                <a16:creationId xmlns:a16="http://schemas.microsoft.com/office/drawing/2014/main" id="{45EEC6AD-07B6-4D46-BE6C-787D9FD38A6D}"/>
              </a:ext>
            </a:extLst>
          </p:cNvPr>
          <p:cNvSpPr>
            <a:spLocks noGrp="1" noChangeArrowheads="1"/>
          </p:cNvSpPr>
          <p:nvPr>
            <p:ph type="body" idx="1"/>
          </p:nvPr>
        </p:nvSpPr>
        <p:spPr/>
        <p:txBody>
          <a:bodyPr anchor="ctr"/>
          <a:lstStyle/>
          <a:p>
            <a:r>
              <a:rPr lang="en-US" altLang="en-US" sz="3000" dirty="0"/>
              <a:t>Everyone moves at a different pace and accepts information differently </a:t>
            </a:r>
          </a:p>
          <a:p>
            <a:r>
              <a:rPr lang="en-US" altLang="en-US" sz="3000" dirty="0"/>
              <a:t>Processing and integrating information will take families varying amounts of time </a:t>
            </a:r>
          </a:p>
          <a:p>
            <a:r>
              <a:rPr lang="en-US" altLang="en-US" sz="3000" dirty="0"/>
              <a:t>Unless behavior or other issues (e.g., medical urgency) prevent you from caring for child without assistance, allow family to proceed on their own timeline </a:t>
            </a:r>
          </a:p>
        </p:txBody>
      </p:sp>
      <p:sp>
        <p:nvSpPr>
          <p:cNvPr id="2" name="Date Placeholder 1">
            <a:extLst>
              <a:ext uri="{FF2B5EF4-FFF2-40B4-BE49-F238E27FC236}">
                <a16:creationId xmlns:a16="http://schemas.microsoft.com/office/drawing/2014/main" id="{3BE1154B-2992-C64B-BD6C-313D4F3B50C4}"/>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1" name="Rectangle 9">
            <a:extLst>
              <a:ext uri="{FF2B5EF4-FFF2-40B4-BE49-F238E27FC236}">
                <a16:creationId xmlns:a16="http://schemas.microsoft.com/office/drawing/2014/main" id="{E51D163D-3FFC-1C4E-A4AF-FC5F22B8D28E}"/>
              </a:ext>
            </a:extLst>
          </p:cNvPr>
          <p:cNvSpPr>
            <a:spLocks noGrp="1" noChangeArrowheads="1"/>
          </p:cNvSpPr>
          <p:nvPr>
            <p:ph type="title"/>
          </p:nvPr>
        </p:nvSpPr>
        <p:spPr/>
        <p:txBody>
          <a:bodyPr/>
          <a:lstStyle/>
          <a:p>
            <a:r>
              <a:rPr lang="en-US" altLang="en-US" dirty="0"/>
              <a:t>When the Family Does Not Agree With Your Concern or is Upset</a:t>
            </a:r>
          </a:p>
        </p:txBody>
      </p:sp>
      <p:sp>
        <p:nvSpPr>
          <p:cNvPr id="335882" name="Rectangle 10">
            <a:extLst>
              <a:ext uri="{FF2B5EF4-FFF2-40B4-BE49-F238E27FC236}">
                <a16:creationId xmlns:a16="http://schemas.microsoft.com/office/drawing/2014/main" id="{E9BBF435-DF88-7643-84E9-4996270B2A66}"/>
              </a:ext>
            </a:extLst>
          </p:cNvPr>
          <p:cNvSpPr>
            <a:spLocks noGrp="1" noChangeArrowheads="1"/>
          </p:cNvSpPr>
          <p:nvPr>
            <p:ph sz="half" idx="1"/>
          </p:nvPr>
        </p:nvSpPr>
        <p:spPr>
          <a:xfrm>
            <a:off x="457200" y="1600201"/>
            <a:ext cx="8077200" cy="914400"/>
          </a:xfrm>
        </p:spPr>
        <p:txBody>
          <a:bodyPr/>
          <a:lstStyle/>
          <a:p>
            <a:pPr>
              <a:lnSpc>
                <a:spcPct val="90000"/>
              </a:lnSpc>
            </a:pPr>
            <a:r>
              <a:rPr lang="en-US" altLang="en-US" sz="2400" dirty="0"/>
              <a:t>The initial answer to your question of how the family sees their child’s development will provide a clue for how they may react (slide 11)</a:t>
            </a:r>
          </a:p>
        </p:txBody>
      </p:sp>
      <p:sp>
        <p:nvSpPr>
          <p:cNvPr id="2" name="Date Placeholder 1">
            <a:extLst>
              <a:ext uri="{FF2B5EF4-FFF2-40B4-BE49-F238E27FC236}">
                <a16:creationId xmlns:a16="http://schemas.microsoft.com/office/drawing/2014/main" id="{EE78E174-C5E6-4C4D-9F37-18D6ACE76788}"/>
              </a:ext>
            </a:extLst>
          </p:cNvPr>
          <p:cNvSpPr>
            <a:spLocks noGrp="1"/>
          </p:cNvSpPr>
          <p:nvPr>
            <p:ph type="dt" sz="half" idx="10"/>
          </p:nvPr>
        </p:nvSpPr>
        <p:spPr/>
        <p:txBody>
          <a:bodyPr/>
          <a:lstStyle/>
          <a:p>
            <a:r>
              <a:rPr lang="en-US" altLang="en-US"/>
              <a:t>11/20/2019</a:t>
            </a:r>
          </a:p>
        </p:txBody>
      </p:sp>
      <p:pic>
        <p:nvPicPr>
          <p:cNvPr id="16" name="Content Placeholder 15" descr="An adult sitting with an infant and a toddler">
            <a:extLst>
              <a:ext uri="{FF2B5EF4-FFF2-40B4-BE49-F238E27FC236}">
                <a16:creationId xmlns:a16="http://schemas.microsoft.com/office/drawing/2014/main" id="{99C98981-82F8-3645-B45F-6B72AD1A55E3}"/>
              </a:ext>
            </a:extLst>
          </p:cNvPr>
          <p:cNvPicPr>
            <a:picLocks noGrp="1" noChangeAspect="1"/>
          </p:cNvPicPr>
          <p:nvPr>
            <p:ph sz="half" idx="12"/>
          </p:nvPr>
        </p:nvPicPr>
        <p:blipFill>
          <a:blip r:embed="rId3"/>
          <a:stretch>
            <a:fillRect/>
          </a:stretch>
        </p:blipFill>
        <p:spPr>
          <a:xfrm>
            <a:off x="5384929" y="2971800"/>
            <a:ext cx="3149471" cy="2089150"/>
          </a:xfrm>
        </p:spPr>
      </p:pic>
      <p:sp>
        <p:nvSpPr>
          <p:cNvPr id="12" name="Content Placeholder 11">
            <a:extLst>
              <a:ext uri="{FF2B5EF4-FFF2-40B4-BE49-F238E27FC236}">
                <a16:creationId xmlns:a16="http://schemas.microsoft.com/office/drawing/2014/main" id="{81B30CB0-C818-764D-8C7A-42044CE671FC}"/>
              </a:ext>
            </a:extLst>
          </p:cNvPr>
          <p:cNvSpPr>
            <a:spLocks noGrp="1"/>
          </p:cNvSpPr>
          <p:nvPr>
            <p:ph sz="half" idx="2"/>
          </p:nvPr>
        </p:nvSpPr>
        <p:spPr>
          <a:xfrm>
            <a:off x="457200" y="2590800"/>
            <a:ext cx="5410200" cy="914400"/>
          </a:xfrm>
        </p:spPr>
        <p:txBody>
          <a:bodyPr/>
          <a:lstStyle/>
          <a:p>
            <a:pPr>
              <a:lnSpc>
                <a:spcPct val="90000"/>
              </a:lnSpc>
            </a:pPr>
            <a:r>
              <a:rPr lang="en-US" altLang="en-US" sz="2400" dirty="0"/>
              <a:t>Your observations may surprise or upset a family</a:t>
            </a:r>
          </a:p>
          <a:p>
            <a:pPr>
              <a:lnSpc>
                <a:spcPct val="90000"/>
              </a:lnSpc>
            </a:pPr>
            <a:r>
              <a:rPr lang="en-US" altLang="en-US" sz="2400" dirty="0"/>
              <a:t>Use active listening skills</a:t>
            </a:r>
          </a:p>
          <a:p>
            <a:pPr>
              <a:lnSpc>
                <a:spcPct val="90000"/>
              </a:lnSpc>
            </a:pPr>
            <a:r>
              <a:rPr lang="en-US" altLang="en-US" sz="2400" dirty="0"/>
              <a:t>Support parents’ feelings </a:t>
            </a:r>
          </a:p>
          <a:p>
            <a:pPr>
              <a:lnSpc>
                <a:spcPct val="90000"/>
              </a:lnSpc>
            </a:pPr>
            <a:r>
              <a:rPr lang="en-US" altLang="en-US" sz="2400" dirty="0"/>
              <a:t>Suggest the family discuss this observation or information with other family members or another professional such as their doctor</a:t>
            </a:r>
          </a:p>
        </p:txBody>
      </p:sp>
    </p:spTree>
  </p:cSld>
  <p:clrMapOvr>
    <a:masterClrMapping/>
  </p:clrMapOvr>
  <p:transition advClick="0">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1B13CDF1-53C5-3942-BE75-8215A33F17ED}"/>
              </a:ext>
            </a:extLst>
          </p:cNvPr>
          <p:cNvSpPr>
            <a:spLocks noGrp="1" noChangeArrowheads="1"/>
          </p:cNvSpPr>
          <p:nvPr>
            <p:ph type="title"/>
          </p:nvPr>
        </p:nvSpPr>
        <p:spPr/>
        <p:txBody>
          <a:bodyPr/>
          <a:lstStyle/>
          <a:p>
            <a:r>
              <a:rPr lang="en-US" altLang="en-US" dirty="0"/>
              <a:t>After the Conference</a:t>
            </a:r>
          </a:p>
        </p:txBody>
      </p:sp>
      <p:sp>
        <p:nvSpPr>
          <p:cNvPr id="377859" name="Rectangle 3">
            <a:extLst>
              <a:ext uri="{FF2B5EF4-FFF2-40B4-BE49-F238E27FC236}">
                <a16:creationId xmlns:a16="http://schemas.microsoft.com/office/drawing/2014/main" id="{42C0E1FE-1E9E-C54B-88F4-D35C827B677A}"/>
              </a:ext>
            </a:extLst>
          </p:cNvPr>
          <p:cNvSpPr>
            <a:spLocks noGrp="1" noChangeArrowheads="1"/>
          </p:cNvSpPr>
          <p:nvPr>
            <p:ph type="body" idx="1"/>
          </p:nvPr>
        </p:nvSpPr>
        <p:spPr/>
        <p:txBody>
          <a:bodyPr/>
          <a:lstStyle/>
          <a:p>
            <a:pPr>
              <a:lnSpc>
                <a:spcPct val="90000"/>
              </a:lnSpc>
            </a:pPr>
            <a:r>
              <a:rPr lang="en-US" altLang="en-US" sz="2600" dirty="0"/>
              <a:t>Whatever the family decides, maintain ongoing communication with them</a:t>
            </a:r>
          </a:p>
          <a:p>
            <a:pPr>
              <a:lnSpc>
                <a:spcPct val="90000"/>
              </a:lnSpc>
            </a:pPr>
            <a:r>
              <a:rPr lang="en-US" altLang="en-US" sz="2600" dirty="0"/>
              <a:t>If the child is assessed by a health care provider, early intervention, or special education team, ask for them to share suggestions and recommendations</a:t>
            </a:r>
          </a:p>
          <a:p>
            <a:pPr lvl="1">
              <a:lnSpc>
                <a:spcPct val="90000"/>
              </a:lnSpc>
            </a:pPr>
            <a:r>
              <a:rPr lang="en-US" altLang="en-US" sz="2400" dirty="0"/>
              <a:t>If the child is not eligible or does not receive services from an outside agency, the suggestions will still be useful to you</a:t>
            </a:r>
          </a:p>
          <a:p>
            <a:pPr lvl="1">
              <a:lnSpc>
                <a:spcPct val="90000"/>
              </a:lnSpc>
            </a:pPr>
            <a:r>
              <a:rPr lang="en-US" altLang="en-US" sz="2400" dirty="0"/>
              <a:t>If the child does receive outside services, your communication will have set the stage for partnership and collaboration with family as well as the specialists to meet the needs of the child in your setting.</a:t>
            </a:r>
          </a:p>
        </p:txBody>
      </p:sp>
      <p:sp>
        <p:nvSpPr>
          <p:cNvPr id="2" name="Date Placeholder 1">
            <a:extLst>
              <a:ext uri="{FF2B5EF4-FFF2-40B4-BE49-F238E27FC236}">
                <a16:creationId xmlns:a16="http://schemas.microsoft.com/office/drawing/2014/main" id="{687C3C67-E4B9-7342-AC5F-83B4B9C5C782}"/>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3DDF9DE5-5702-504C-9F15-D32DBF54CE46}"/>
              </a:ext>
            </a:extLst>
          </p:cNvPr>
          <p:cNvSpPr>
            <a:spLocks noGrp="1" noChangeArrowheads="1"/>
          </p:cNvSpPr>
          <p:nvPr>
            <p:ph type="title"/>
          </p:nvPr>
        </p:nvSpPr>
        <p:spPr/>
        <p:txBody>
          <a:bodyPr/>
          <a:lstStyle/>
          <a:p>
            <a:r>
              <a:rPr lang="en-US" altLang="en-US" dirty="0"/>
              <a:t>Get Support for Yourself</a:t>
            </a:r>
          </a:p>
        </p:txBody>
      </p:sp>
      <p:sp>
        <p:nvSpPr>
          <p:cNvPr id="379907" name="Rectangle 3">
            <a:extLst>
              <a:ext uri="{FF2B5EF4-FFF2-40B4-BE49-F238E27FC236}">
                <a16:creationId xmlns:a16="http://schemas.microsoft.com/office/drawing/2014/main" id="{B0C97DAF-829A-6046-9D3C-80D24754ADA4}"/>
              </a:ext>
            </a:extLst>
          </p:cNvPr>
          <p:cNvSpPr>
            <a:spLocks noGrp="1" noChangeArrowheads="1"/>
          </p:cNvSpPr>
          <p:nvPr>
            <p:ph sz="half" idx="1"/>
          </p:nvPr>
        </p:nvSpPr>
        <p:spPr>
          <a:xfrm>
            <a:off x="457200" y="1600201"/>
            <a:ext cx="8229600" cy="914400"/>
          </a:xfrm>
        </p:spPr>
        <p:txBody>
          <a:bodyPr/>
          <a:lstStyle/>
          <a:p>
            <a:pPr eaLnBrk="1" hangingPunct="1">
              <a:lnSpc>
                <a:spcPct val="90000"/>
              </a:lnSpc>
            </a:pPr>
            <a:r>
              <a:rPr lang="en-US" sz="2400" dirty="0"/>
              <a:t>Sharing concerns with a family member requires planning, careful thought, and openness to the parents’ responses</a:t>
            </a:r>
          </a:p>
        </p:txBody>
      </p:sp>
      <p:sp>
        <p:nvSpPr>
          <p:cNvPr id="2" name="Date Placeholder 1">
            <a:extLst>
              <a:ext uri="{FF2B5EF4-FFF2-40B4-BE49-F238E27FC236}">
                <a16:creationId xmlns:a16="http://schemas.microsoft.com/office/drawing/2014/main" id="{6037B195-B14A-E84F-B1A1-589BC99A0C24}"/>
              </a:ext>
            </a:extLst>
          </p:cNvPr>
          <p:cNvSpPr>
            <a:spLocks noGrp="1"/>
          </p:cNvSpPr>
          <p:nvPr>
            <p:ph type="dt" sz="half" idx="10"/>
          </p:nvPr>
        </p:nvSpPr>
        <p:spPr/>
        <p:txBody>
          <a:bodyPr/>
          <a:lstStyle/>
          <a:p>
            <a:r>
              <a:rPr lang="en-US" altLang="en-US"/>
              <a:t>11/20/2019</a:t>
            </a:r>
          </a:p>
        </p:txBody>
      </p:sp>
      <p:sp>
        <p:nvSpPr>
          <p:cNvPr id="4" name="Content Placeholder 3">
            <a:extLst>
              <a:ext uri="{FF2B5EF4-FFF2-40B4-BE49-F238E27FC236}">
                <a16:creationId xmlns:a16="http://schemas.microsoft.com/office/drawing/2014/main" id="{3C99506C-7268-3E4B-B5C1-406879F574C5}"/>
              </a:ext>
            </a:extLst>
          </p:cNvPr>
          <p:cNvSpPr>
            <a:spLocks noGrp="1"/>
          </p:cNvSpPr>
          <p:nvPr>
            <p:ph sz="half" idx="12"/>
          </p:nvPr>
        </p:nvSpPr>
        <p:spPr>
          <a:xfrm>
            <a:off x="457200" y="5334000"/>
            <a:ext cx="8229600" cy="914400"/>
          </a:xfrm>
        </p:spPr>
        <p:txBody>
          <a:bodyPr/>
          <a:lstStyle/>
          <a:p>
            <a:pPr eaLnBrk="1" hangingPunct="1">
              <a:lnSpc>
                <a:spcPct val="90000"/>
              </a:lnSpc>
            </a:pPr>
            <a:r>
              <a:rPr lang="en-US" sz="2400" dirty="0"/>
              <a:t>Remember that your sensitive communication with the family can support the child to be all that they can be!</a:t>
            </a:r>
          </a:p>
        </p:txBody>
      </p:sp>
      <p:pic>
        <p:nvPicPr>
          <p:cNvPr id="19" name="Content Placeholder 18" descr="A child placing sun glasses on an adult">
            <a:extLst>
              <a:ext uri="{FF2B5EF4-FFF2-40B4-BE49-F238E27FC236}">
                <a16:creationId xmlns:a16="http://schemas.microsoft.com/office/drawing/2014/main" id="{C0EEE344-BDC9-814E-9C12-A51838547912}"/>
              </a:ext>
            </a:extLst>
          </p:cNvPr>
          <p:cNvPicPr>
            <a:picLocks noGrp="1" noChangeAspect="1"/>
          </p:cNvPicPr>
          <p:nvPr>
            <p:ph sz="half" idx="13"/>
          </p:nvPr>
        </p:nvPicPr>
        <p:blipFill>
          <a:blip r:embed="rId3"/>
          <a:stretch>
            <a:fillRect/>
          </a:stretch>
        </p:blipFill>
        <p:spPr>
          <a:xfrm>
            <a:off x="4304432" y="2514600"/>
            <a:ext cx="4006586" cy="2666999"/>
          </a:xfrm>
        </p:spPr>
      </p:pic>
      <p:sp>
        <p:nvSpPr>
          <p:cNvPr id="17" name="Content Placeholder 16">
            <a:extLst>
              <a:ext uri="{FF2B5EF4-FFF2-40B4-BE49-F238E27FC236}">
                <a16:creationId xmlns:a16="http://schemas.microsoft.com/office/drawing/2014/main" id="{72F7A23A-0AB3-1841-9301-28AF1941F408}"/>
              </a:ext>
            </a:extLst>
          </p:cNvPr>
          <p:cNvSpPr>
            <a:spLocks noGrp="1"/>
          </p:cNvSpPr>
          <p:nvPr>
            <p:ph sz="half" idx="2"/>
          </p:nvPr>
        </p:nvSpPr>
        <p:spPr>
          <a:xfrm>
            <a:off x="457200" y="2590800"/>
            <a:ext cx="4572000" cy="914400"/>
          </a:xfrm>
        </p:spPr>
        <p:txBody>
          <a:bodyPr/>
          <a:lstStyle/>
          <a:p>
            <a:pPr eaLnBrk="1" hangingPunct="1">
              <a:lnSpc>
                <a:spcPct val="90000"/>
              </a:lnSpc>
            </a:pPr>
            <a:r>
              <a:rPr lang="en-US" sz="2400" dirty="0"/>
              <a:t>This is one of the most demanding tasks for a caregiver</a:t>
            </a:r>
          </a:p>
          <a:p>
            <a:pPr eaLnBrk="1" hangingPunct="1">
              <a:lnSpc>
                <a:spcPct val="90000"/>
              </a:lnSpc>
            </a:pPr>
            <a:r>
              <a:rPr lang="en-US" sz="2400" dirty="0"/>
              <a:t>Be sure to reach out to colleagues and </a:t>
            </a:r>
            <a:br>
              <a:rPr lang="en-US" sz="2400" dirty="0"/>
            </a:br>
            <a:r>
              <a:rPr lang="en-US" sz="2400" dirty="0"/>
              <a:t>supervisors for support always maintaining confidentiality</a:t>
            </a:r>
          </a:p>
        </p:txBody>
      </p:sp>
    </p:spTree>
  </p:cSld>
  <p:clrMapOvr>
    <a:masterClrMapping/>
  </p:clrMapOvr>
  <p:transition advClick="0">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a:extLst>
              <a:ext uri="{FF2B5EF4-FFF2-40B4-BE49-F238E27FC236}">
                <a16:creationId xmlns:a16="http://schemas.microsoft.com/office/drawing/2014/main" id="{5B551948-44C4-7B4A-86DF-7FA6B03F7D56}"/>
              </a:ext>
            </a:extLst>
          </p:cNvPr>
          <p:cNvSpPr>
            <a:spLocks noGrp="1" noChangeArrowheads="1"/>
          </p:cNvSpPr>
          <p:nvPr>
            <p:ph type="title"/>
          </p:nvPr>
        </p:nvSpPr>
        <p:spPr/>
        <p:txBody>
          <a:bodyPr/>
          <a:lstStyle/>
          <a:p>
            <a:r>
              <a:rPr lang="en-US" altLang="en-US" dirty="0"/>
              <a:t>Conditions for Use </a:t>
            </a:r>
            <a:br>
              <a:rPr lang="en-US" altLang="en-US" dirty="0"/>
            </a:br>
            <a:r>
              <a:rPr lang="en-US" altLang="en-US" dirty="0"/>
              <a:t>of This Presentation</a:t>
            </a:r>
          </a:p>
        </p:txBody>
      </p:sp>
      <p:sp>
        <p:nvSpPr>
          <p:cNvPr id="369669" name="Rectangle 5">
            <a:extLst>
              <a:ext uri="{FF2B5EF4-FFF2-40B4-BE49-F238E27FC236}">
                <a16:creationId xmlns:a16="http://schemas.microsoft.com/office/drawing/2014/main" id="{2AA0FA0D-E2AA-C847-8089-1EE56CF0C09D}"/>
              </a:ext>
            </a:extLst>
          </p:cNvPr>
          <p:cNvSpPr>
            <a:spLocks noGrp="1" noChangeArrowheads="1"/>
          </p:cNvSpPr>
          <p:nvPr>
            <p:ph type="body" idx="1"/>
          </p:nvPr>
        </p:nvSpPr>
        <p:spPr/>
        <p:txBody>
          <a:bodyPr/>
          <a:lstStyle/>
          <a:p>
            <a:pPr>
              <a:lnSpc>
                <a:spcPct val="90000"/>
              </a:lnSpc>
            </a:pPr>
            <a:r>
              <a:rPr lang="en-US" altLang="en-US" sz="2400" dirty="0"/>
              <a:t>This </a:t>
            </a:r>
            <a:r>
              <a:rPr lang="en-US" altLang="en-US" sz="2400" dirty="0" err="1"/>
              <a:t>PowerPoint</a:t>
            </a:r>
            <a:r>
              <a:rPr lang="en-US" altLang="en-US" sz="2400" baseline="30000" dirty="0" err="1"/>
              <a:t>TM</a:t>
            </a:r>
            <a:r>
              <a:rPr lang="en-US" altLang="en-US" sz="2400" dirty="0"/>
              <a:t> and accompanying notes were developed by the California MAP to Inclusion &amp; Belonging for use in training and educational settings</a:t>
            </a:r>
          </a:p>
          <a:p>
            <a:pPr>
              <a:lnSpc>
                <a:spcPct val="90000"/>
              </a:lnSpc>
            </a:pPr>
            <a:r>
              <a:rPr lang="en-US" altLang="en-US" sz="2400" dirty="0"/>
              <a:t>The content was reviewed and approved by the California Department of Education, Child Development Division </a:t>
            </a:r>
          </a:p>
          <a:p>
            <a:pPr>
              <a:lnSpc>
                <a:spcPct val="90000"/>
              </a:lnSpc>
            </a:pPr>
            <a:r>
              <a:rPr lang="en-US" altLang="en-US" sz="2400" dirty="0"/>
              <a:t>The information regarding the laws and regulations, as well as the website links, were accurate at the time of distribution</a:t>
            </a:r>
          </a:p>
          <a:p>
            <a:pPr>
              <a:lnSpc>
                <a:spcPct val="90000"/>
              </a:lnSpc>
            </a:pPr>
            <a:r>
              <a:rPr lang="en-US" altLang="en-US" sz="2400" dirty="0"/>
              <a:t>Modification of the content is not permitted</a:t>
            </a:r>
          </a:p>
          <a:p>
            <a:pPr>
              <a:lnSpc>
                <a:spcPct val="90000"/>
              </a:lnSpc>
            </a:pPr>
            <a:r>
              <a:rPr lang="en-US" altLang="en-US" sz="2400" dirty="0"/>
              <a:t>Users are free to duplicate this material in its entirety, with appropriate credit, for educational purposes only</a:t>
            </a:r>
          </a:p>
        </p:txBody>
      </p:sp>
      <p:sp>
        <p:nvSpPr>
          <p:cNvPr id="2" name="Date Placeholder 1">
            <a:extLst>
              <a:ext uri="{FF2B5EF4-FFF2-40B4-BE49-F238E27FC236}">
                <a16:creationId xmlns:a16="http://schemas.microsoft.com/office/drawing/2014/main" id="{A48286E4-81BE-304B-BE45-2FF6E3A5116C}"/>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6" name="Rectangle 6">
            <a:extLst>
              <a:ext uri="{FF2B5EF4-FFF2-40B4-BE49-F238E27FC236}">
                <a16:creationId xmlns:a16="http://schemas.microsoft.com/office/drawing/2014/main" id="{8140DC99-8851-674B-9863-AB2ED2A18708}"/>
              </a:ext>
            </a:extLst>
          </p:cNvPr>
          <p:cNvSpPr>
            <a:spLocks noGrp="1" noChangeArrowheads="1"/>
          </p:cNvSpPr>
          <p:nvPr>
            <p:ph type="title"/>
          </p:nvPr>
        </p:nvSpPr>
        <p:spPr/>
        <p:txBody>
          <a:bodyPr/>
          <a:lstStyle/>
          <a:p>
            <a:r>
              <a:rPr lang="en-US" altLang="en-US" dirty="0"/>
              <a:t>Resources for Families </a:t>
            </a:r>
          </a:p>
        </p:txBody>
      </p:sp>
      <p:sp>
        <p:nvSpPr>
          <p:cNvPr id="337927" name="Rectangle 7">
            <a:extLst>
              <a:ext uri="{FF2B5EF4-FFF2-40B4-BE49-F238E27FC236}">
                <a16:creationId xmlns:a16="http://schemas.microsoft.com/office/drawing/2014/main" id="{E5C543AA-A687-D44A-AB99-510DAD3F7BEC}"/>
              </a:ext>
            </a:extLst>
          </p:cNvPr>
          <p:cNvSpPr>
            <a:spLocks noGrp="1" noChangeArrowheads="1"/>
          </p:cNvSpPr>
          <p:nvPr>
            <p:ph type="body" idx="1"/>
          </p:nvPr>
        </p:nvSpPr>
        <p:spPr>
          <a:xfrm>
            <a:off x="457200" y="1600200"/>
            <a:ext cx="8458200" cy="4530725"/>
          </a:xfrm>
        </p:spPr>
        <p:txBody>
          <a:bodyPr/>
          <a:lstStyle/>
          <a:p>
            <a:r>
              <a:rPr lang="en-US" altLang="en-US" sz="2400" dirty="0"/>
              <a:t>Health and medical service systems</a:t>
            </a:r>
          </a:p>
          <a:p>
            <a:pPr lvl="1"/>
            <a:r>
              <a:rPr lang="en-US" altLang="en-US" sz="2000" dirty="0"/>
              <a:t>Start with the child’s primary health care provider</a:t>
            </a:r>
          </a:p>
          <a:p>
            <a:pPr lvl="1"/>
            <a:r>
              <a:rPr lang="en-US" altLang="en-US" sz="2000" dirty="0"/>
              <a:t>The California Childcare Health Program is a good resource for health information at </a:t>
            </a:r>
            <a:r>
              <a:rPr lang="en-US" sz="2000" dirty="0">
                <a:hlinkClick r:id="rId3"/>
              </a:rPr>
              <a:t>https://cchp.ucsf.edu/</a:t>
            </a:r>
            <a:endParaRPr lang="en-US" altLang="en-US" sz="2000" dirty="0"/>
          </a:p>
          <a:p>
            <a:r>
              <a:rPr lang="en-US" altLang="en-US" sz="2400" dirty="0"/>
              <a:t>Local special education or early intervention services</a:t>
            </a:r>
          </a:p>
          <a:p>
            <a:pPr lvl="1"/>
            <a:r>
              <a:rPr lang="en-US" altLang="en-US" sz="2000" dirty="0"/>
              <a:t>The Family Resource Centers funded by California Early Start </a:t>
            </a:r>
            <a:br>
              <a:rPr lang="en-US" altLang="en-US" sz="2000" dirty="0"/>
            </a:br>
            <a:r>
              <a:rPr lang="en-US" altLang="en-US" sz="2000" dirty="0"/>
              <a:t>can be a starting point for early intervention or special education </a:t>
            </a:r>
            <a:br>
              <a:rPr lang="en-US" altLang="en-US" sz="2000" dirty="0"/>
            </a:br>
            <a:r>
              <a:rPr lang="en-US" altLang="en-US" sz="2000" dirty="0"/>
              <a:t>in the community at </a:t>
            </a:r>
            <a:r>
              <a:rPr lang="en-US" sz="2000" dirty="0">
                <a:hlinkClick r:id="rId4"/>
              </a:rPr>
              <a:t>http://www.frcnca.org/</a:t>
            </a:r>
            <a:endParaRPr lang="en-US" altLang="en-US" sz="2000" dirty="0"/>
          </a:p>
          <a:p>
            <a:pPr lvl="1"/>
            <a:r>
              <a:rPr lang="en-US" altLang="en-US" sz="2000" dirty="0"/>
              <a:t>The local school district should be able to identify resources for referrals at </a:t>
            </a:r>
            <a:r>
              <a:rPr lang="en-US" sz="2000" dirty="0">
                <a:hlinkClick r:id="rId5"/>
              </a:rPr>
              <a:t>https://www.cde.ca.gov/ds/si/ds/pubschls.asp</a:t>
            </a:r>
            <a:endParaRPr lang="en-US" altLang="en-US" sz="2000" dirty="0"/>
          </a:p>
          <a:p>
            <a:r>
              <a:rPr lang="en-US" altLang="en-US" sz="2400" dirty="0"/>
              <a:t>Child Care</a:t>
            </a:r>
          </a:p>
          <a:p>
            <a:pPr lvl="1"/>
            <a:r>
              <a:rPr lang="en-US" altLang="en-US" sz="2000" dirty="0"/>
              <a:t>Find the local Resource &amp; Referral Agency at </a:t>
            </a:r>
            <a:r>
              <a:rPr lang="en-US" sz="2000" dirty="0">
                <a:hlinkClick r:id="rId6"/>
              </a:rPr>
              <a:t>https://rrnetwork.org/</a:t>
            </a:r>
            <a:endParaRPr lang="en-US" altLang="en-US" sz="2000" dirty="0"/>
          </a:p>
        </p:txBody>
      </p:sp>
      <p:sp>
        <p:nvSpPr>
          <p:cNvPr id="2" name="Date Placeholder 1">
            <a:extLst>
              <a:ext uri="{FF2B5EF4-FFF2-40B4-BE49-F238E27FC236}">
                <a16:creationId xmlns:a16="http://schemas.microsoft.com/office/drawing/2014/main" id="{E53903EF-DD2A-BB4E-BC68-BA778F23BC5A}"/>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a:extLst>
              <a:ext uri="{FF2B5EF4-FFF2-40B4-BE49-F238E27FC236}">
                <a16:creationId xmlns:a16="http://schemas.microsoft.com/office/drawing/2014/main" id="{6DAC9AAB-06B8-F344-84AB-A216C993A49C}"/>
              </a:ext>
            </a:extLst>
          </p:cNvPr>
          <p:cNvSpPr>
            <a:spLocks noGrp="1" noChangeArrowheads="1"/>
          </p:cNvSpPr>
          <p:nvPr>
            <p:ph type="title"/>
          </p:nvPr>
        </p:nvSpPr>
        <p:spPr/>
        <p:txBody>
          <a:bodyPr/>
          <a:lstStyle/>
          <a:p>
            <a:r>
              <a:rPr lang="en-US" altLang="en-US" dirty="0"/>
              <a:t>For More Information </a:t>
            </a:r>
          </a:p>
        </p:txBody>
      </p:sp>
      <p:sp>
        <p:nvSpPr>
          <p:cNvPr id="132102" name="Rectangle 6">
            <a:extLst>
              <a:ext uri="{FF2B5EF4-FFF2-40B4-BE49-F238E27FC236}">
                <a16:creationId xmlns:a16="http://schemas.microsoft.com/office/drawing/2014/main" id="{7B11F1A8-4319-2D49-91CD-716AFE0750B9}"/>
              </a:ext>
            </a:extLst>
          </p:cNvPr>
          <p:cNvSpPr>
            <a:spLocks noGrp="1" noChangeArrowheads="1"/>
          </p:cNvSpPr>
          <p:nvPr>
            <p:ph type="body" idx="1"/>
          </p:nvPr>
        </p:nvSpPr>
        <p:spPr>
          <a:xfrm>
            <a:off x="457200" y="1371600"/>
            <a:ext cx="8305800" cy="4759325"/>
          </a:xfrm>
        </p:spPr>
        <p:txBody>
          <a:bodyPr/>
          <a:lstStyle/>
          <a:p>
            <a:pPr>
              <a:lnSpc>
                <a:spcPct val="90000"/>
              </a:lnSpc>
            </a:pPr>
            <a:r>
              <a:rPr lang="en-US" altLang="en-US" dirty="0"/>
              <a:t>Websites</a:t>
            </a:r>
          </a:p>
          <a:p>
            <a:pPr lvl="1">
              <a:lnSpc>
                <a:spcPct val="90000"/>
              </a:lnSpc>
            </a:pPr>
            <a:r>
              <a:rPr lang="en-US" altLang="en-US" dirty="0"/>
              <a:t>California MAP to Inclusion &amp; Belonging: </a:t>
            </a:r>
            <a:r>
              <a:rPr lang="en-US" dirty="0">
                <a:hlinkClick r:id="rId3"/>
              </a:rPr>
              <a:t>https://cainclusion.org/camap/</a:t>
            </a:r>
            <a:endParaRPr lang="en-US" altLang="en-US" dirty="0">
              <a:hlinkClick r:id="rId4"/>
            </a:endParaRPr>
          </a:p>
          <a:p>
            <a:pPr lvl="1">
              <a:lnSpc>
                <a:spcPct val="90000"/>
              </a:lnSpc>
            </a:pPr>
            <a:r>
              <a:rPr lang="en-US" altLang="en-US" dirty="0"/>
              <a:t>California Preschool Instructional Networks (CPIN): </a:t>
            </a:r>
            <a:r>
              <a:rPr lang="en-US" dirty="0">
                <a:hlinkClick r:id="rId5"/>
              </a:rPr>
              <a:t>https://cpin.us/</a:t>
            </a:r>
            <a:endParaRPr lang="en-US" altLang="en-US" dirty="0"/>
          </a:p>
          <a:p>
            <a:pPr lvl="1">
              <a:lnSpc>
                <a:spcPct val="90000"/>
              </a:lnSpc>
            </a:pPr>
            <a:r>
              <a:rPr lang="en-US" altLang="en-US" dirty="0"/>
              <a:t>Program for Infant Toddler Care Partners for Quality (PITC PQ) Regional Support Network </a:t>
            </a:r>
            <a:r>
              <a:rPr lang="en-US" dirty="0">
                <a:hlinkClick r:id="rId6"/>
              </a:rPr>
              <a:t>https://www.pitc.org/pub/pitc_docs/pqintro.html</a:t>
            </a:r>
            <a:endParaRPr lang="en-US" altLang="en-US" dirty="0"/>
          </a:p>
          <a:p>
            <a:pPr lvl="1">
              <a:lnSpc>
                <a:spcPct val="90000"/>
              </a:lnSpc>
            </a:pPr>
            <a:r>
              <a:rPr lang="en-US" altLang="en-US" dirty="0"/>
              <a:t>California School-Age Consortium (C</a:t>
            </a:r>
            <a:r>
              <a:rPr lang="en-US" altLang="en-US" sz="2000" dirty="0"/>
              <a:t>AL</a:t>
            </a:r>
            <a:r>
              <a:rPr lang="en-US" altLang="en-US" dirty="0"/>
              <a:t>SAC)</a:t>
            </a:r>
            <a:br>
              <a:rPr lang="en-US" altLang="en-US" dirty="0"/>
            </a:br>
            <a:r>
              <a:rPr lang="en-US" dirty="0">
                <a:hlinkClick r:id="rId7"/>
              </a:rPr>
              <a:t>https://www.calsac.org/</a:t>
            </a:r>
            <a:endParaRPr lang="en-US" altLang="en-US" dirty="0"/>
          </a:p>
        </p:txBody>
      </p:sp>
      <p:sp>
        <p:nvSpPr>
          <p:cNvPr id="2" name="Date Placeholder 1">
            <a:extLst>
              <a:ext uri="{FF2B5EF4-FFF2-40B4-BE49-F238E27FC236}">
                <a16:creationId xmlns:a16="http://schemas.microsoft.com/office/drawing/2014/main" id="{0982B5FB-2A2B-4E42-AFAD-58B7C5F8CEDF}"/>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5144D59-DF65-C840-A16A-40CC0AA5C057}"/>
              </a:ext>
            </a:extLst>
          </p:cNvPr>
          <p:cNvSpPr>
            <a:spLocks noGrp="1" noChangeArrowheads="1"/>
          </p:cNvSpPr>
          <p:nvPr>
            <p:ph type="title"/>
          </p:nvPr>
        </p:nvSpPr>
        <p:spPr/>
        <p:txBody>
          <a:bodyPr/>
          <a:lstStyle/>
          <a:p>
            <a:r>
              <a:rPr lang="en-US" altLang="en-US" dirty="0"/>
              <a:t>Intent of This Presentation</a:t>
            </a:r>
          </a:p>
        </p:txBody>
      </p:sp>
      <p:sp>
        <p:nvSpPr>
          <p:cNvPr id="31752" name="Rectangle 8">
            <a:extLst>
              <a:ext uri="{FF2B5EF4-FFF2-40B4-BE49-F238E27FC236}">
                <a16:creationId xmlns:a16="http://schemas.microsoft.com/office/drawing/2014/main" id="{231969BB-3BB8-9847-95D7-93E782B93D6C}"/>
              </a:ext>
            </a:extLst>
          </p:cNvPr>
          <p:cNvSpPr>
            <a:spLocks noGrp="1" noChangeArrowheads="1"/>
          </p:cNvSpPr>
          <p:nvPr>
            <p:ph type="body" idx="1"/>
          </p:nvPr>
        </p:nvSpPr>
        <p:spPr/>
        <p:txBody>
          <a:bodyPr/>
          <a:lstStyle/>
          <a:p>
            <a:pPr>
              <a:lnSpc>
                <a:spcPct val="90000"/>
              </a:lnSpc>
              <a:buFont typeface="Wingdings" pitchFamily="2" charset="2"/>
              <a:buNone/>
            </a:pPr>
            <a:r>
              <a:rPr lang="en-US" altLang="en-US" sz="2800" dirty="0"/>
              <a:t>To provide a framework for caregivers (anyone providing child care or out-of-school care for children)</a:t>
            </a:r>
          </a:p>
          <a:p>
            <a:pPr>
              <a:lnSpc>
                <a:spcPct val="90000"/>
              </a:lnSpc>
            </a:pPr>
            <a:r>
              <a:rPr lang="en-US" altLang="en-US" sz="2800" dirty="0"/>
              <a:t>when they have concerns that a child in their care might have a developmental delay, disability, or significant behavior problem </a:t>
            </a:r>
          </a:p>
          <a:p>
            <a:pPr>
              <a:lnSpc>
                <a:spcPct val="90000"/>
              </a:lnSpc>
            </a:pPr>
            <a:r>
              <a:rPr lang="en-US" altLang="en-US" sz="2800" dirty="0"/>
              <a:t>when preparing to share concerns with a child’s parents or family members (anyone raising the child)</a:t>
            </a:r>
          </a:p>
          <a:p>
            <a:pPr>
              <a:lnSpc>
                <a:spcPct val="90000"/>
              </a:lnSpc>
            </a:pPr>
            <a:r>
              <a:rPr lang="en-US" altLang="en-US" sz="2800" dirty="0"/>
              <a:t>in understanding different ways family members will receive and act on the expressed concern</a:t>
            </a:r>
          </a:p>
        </p:txBody>
      </p:sp>
      <p:sp>
        <p:nvSpPr>
          <p:cNvPr id="2" name="Date Placeholder 1">
            <a:extLst>
              <a:ext uri="{FF2B5EF4-FFF2-40B4-BE49-F238E27FC236}">
                <a16:creationId xmlns:a16="http://schemas.microsoft.com/office/drawing/2014/main" id="{0C8E2EE2-DC6C-3D47-AFA9-BF79A0228D5C}"/>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0" name="Rectangle 6">
            <a:extLst>
              <a:ext uri="{FF2B5EF4-FFF2-40B4-BE49-F238E27FC236}">
                <a16:creationId xmlns:a16="http://schemas.microsoft.com/office/drawing/2014/main" id="{ACBFEB0B-0E77-7A49-B378-DDBA7422EA58}"/>
              </a:ext>
            </a:extLst>
          </p:cNvPr>
          <p:cNvSpPr>
            <a:spLocks noGrp="1" noChangeArrowheads="1"/>
          </p:cNvSpPr>
          <p:nvPr>
            <p:ph type="title"/>
          </p:nvPr>
        </p:nvSpPr>
        <p:spPr/>
        <p:txBody>
          <a:bodyPr/>
          <a:lstStyle/>
          <a:p>
            <a:r>
              <a:rPr lang="en-US" altLang="en-US" dirty="0"/>
              <a:t>Talking with Parents </a:t>
            </a:r>
            <a:br>
              <a:rPr lang="en-US" altLang="en-US" dirty="0"/>
            </a:br>
            <a:r>
              <a:rPr lang="en-US" altLang="en-US" dirty="0"/>
              <a:t>When Concerns Arise</a:t>
            </a:r>
          </a:p>
        </p:txBody>
      </p:sp>
      <p:sp>
        <p:nvSpPr>
          <p:cNvPr id="4" name="Content Placeholder 3">
            <a:extLst>
              <a:ext uri="{FF2B5EF4-FFF2-40B4-BE49-F238E27FC236}">
                <a16:creationId xmlns:a16="http://schemas.microsoft.com/office/drawing/2014/main" id="{6760E5B1-DC22-6B45-AF17-32A4D732437C}"/>
              </a:ext>
            </a:extLst>
          </p:cNvPr>
          <p:cNvSpPr>
            <a:spLocks noGrp="1"/>
          </p:cNvSpPr>
          <p:nvPr>
            <p:ph sz="half" idx="2"/>
          </p:nvPr>
        </p:nvSpPr>
        <p:spPr>
          <a:xfrm>
            <a:off x="4648200" y="1600200"/>
            <a:ext cx="4343400" cy="4530725"/>
          </a:xfrm>
        </p:spPr>
        <p:txBody>
          <a:bodyPr/>
          <a:lstStyle/>
          <a:p>
            <a:pPr marL="0" indent="0">
              <a:buNone/>
            </a:pPr>
            <a:r>
              <a:rPr lang="en-US" altLang="en-US" sz="2400" dirty="0">
                <a:latin typeface="Arial" panose="020B0604020202020204" pitchFamily="34" charset="0"/>
              </a:rPr>
              <a:t>As a caregiver, you may be the first person to notice a child who learns or communicates differently</a:t>
            </a:r>
          </a:p>
          <a:p>
            <a:pPr eaLnBrk="1" hangingPunct="1">
              <a:lnSpc>
                <a:spcPct val="90000"/>
              </a:lnSpc>
            </a:pPr>
            <a:r>
              <a:rPr lang="en-US" altLang="en-US" sz="2400" dirty="0"/>
              <a:t>How do you determine that the difference is something to be concerned about?</a:t>
            </a:r>
          </a:p>
          <a:p>
            <a:pPr eaLnBrk="1" hangingPunct="1">
              <a:lnSpc>
                <a:spcPct val="90000"/>
              </a:lnSpc>
            </a:pPr>
            <a:r>
              <a:rPr lang="en-US" altLang="en-US" sz="2400" dirty="0"/>
              <a:t>How do you decide when to have a formal conference to talk to parents or family members about your concerns?</a:t>
            </a:r>
            <a:endParaRPr lang="en-US" altLang="en-US" sz="2400" dirty="0">
              <a:latin typeface="Arial" panose="020B0604020202020204" pitchFamily="34" charset="0"/>
            </a:endParaRPr>
          </a:p>
        </p:txBody>
      </p:sp>
      <p:sp>
        <p:nvSpPr>
          <p:cNvPr id="2" name="Date Placeholder 1">
            <a:extLst>
              <a:ext uri="{FF2B5EF4-FFF2-40B4-BE49-F238E27FC236}">
                <a16:creationId xmlns:a16="http://schemas.microsoft.com/office/drawing/2014/main" id="{C8F86998-0111-7645-8CDB-3CDB727B1872}"/>
              </a:ext>
            </a:extLst>
          </p:cNvPr>
          <p:cNvSpPr>
            <a:spLocks noGrp="1"/>
          </p:cNvSpPr>
          <p:nvPr>
            <p:ph type="dt" sz="half" idx="10"/>
          </p:nvPr>
        </p:nvSpPr>
        <p:spPr/>
        <p:txBody>
          <a:bodyPr/>
          <a:lstStyle/>
          <a:p>
            <a:r>
              <a:rPr lang="en-US" altLang="en-US"/>
              <a:t>11/20/2019</a:t>
            </a:r>
          </a:p>
        </p:txBody>
      </p:sp>
      <p:pic>
        <p:nvPicPr>
          <p:cNvPr id="13" name="Content Placeholder 12" descr="A group of young children sitting next to a child&#10;&#10;Description automatically generated">
            <a:extLst>
              <a:ext uri="{FF2B5EF4-FFF2-40B4-BE49-F238E27FC236}">
                <a16:creationId xmlns:a16="http://schemas.microsoft.com/office/drawing/2014/main" id="{DD189225-829C-5741-9FB6-6B2DE90F86BB}"/>
              </a:ext>
            </a:extLst>
          </p:cNvPr>
          <p:cNvPicPr>
            <a:picLocks noGrp="1" noChangeAspect="1"/>
          </p:cNvPicPr>
          <p:nvPr>
            <p:ph sz="half" idx="1"/>
          </p:nvPr>
        </p:nvPicPr>
        <p:blipFill>
          <a:blip r:embed="rId3">
            <a:alphaModFix/>
          </a:blip>
          <a:stretch>
            <a:fillRect/>
          </a:stretch>
        </p:blipFill>
        <p:spPr>
          <a:xfrm>
            <a:off x="584200" y="1712912"/>
            <a:ext cx="3784600" cy="4305300"/>
          </a:xfrm>
        </p:spPr>
      </p:pic>
    </p:spTree>
  </p:cSld>
  <p:clrMapOvr>
    <a:masterClrMapping/>
  </p:clrMapOvr>
  <p:transition advClick="0">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97B085A4-5D1C-0E4C-9526-A919089F5B44}"/>
              </a:ext>
            </a:extLst>
          </p:cNvPr>
          <p:cNvSpPr>
            <a:spLocks noGrp="1" noChangeArrowheads="1"/>
          </p:cNvSpPr>
          <p:nvPr>
            <p:ph type="title"/>
          </p:nvPr>
        </p:nvSpPr>
        <p:spPr/>
        <p:txBody>
          <a:bodyPr/>
          <a:lstStyle/>
          <a:p>
            <a:r>
              <a:rPr lang="en-US" altLang="en-US" dirty="0"/>
              <a:t>When to Have a Conference</a:t>
            </a:r>
          </a:p>
        </p:txBody>
      </p:sp>
      <p:sp>
        <p:nvSpPr>
          <p:cNvPr id="371715" name="Rectangle 3">
            <a:extLst>
              <a:ext uri="{FF2B5EF4-FFF2-40B4-BE49-F238E27FC236}">
                <a16:creationId xmlns:a16="http://schemas.microsoft.com/office/drawing/2014/main" id="{E30BAEC9-3DAA-BF44-9AD0-EFBC6D15792B}"/>
              </a:ext>
            </a:extLst>
          </p:cNvPr>
          <p:cNvSpPr>
            <a:spLocks noGrp="1" noChangeArrowheads="1"/>
          </p:cNvSpPr>
          <p:nvPr>
            <p:ph type="body" idx="1"/>
          </p:nvPr>
        </p:nvSpPr>
        <p:spPr/>
        <p:txBody>
          <a:bodyPr/>
          <a:lstStyle/>
          <a:p>
            <a:pPr>
              <a:lnSpc>
                <a:spcPct val="90000"/>
              </a:lnSpc>
            </a:pPr>
            <a:r>
              <a:rPr lang="en-US" altLang="en-US" sz="2800"/>
              <a:t>When you notice a difference in a child, you must think about that difference in relation to </a:t>
            </a:r>
          </a:p>
          <a:p>
            <a:pPr lvl="1">
              <a:lnSpc>
                <a:spcPct val="90000"/>
              </a:lnSpc>
            </a:pPr>
            <a:r>
              <a:rPr lang="en-US" altLang="en-US" sz="2400"/>
              <a:t>typical, expected development </a:t>
            </a:r>
          </a:p>
          <a:p>
            <a:pPr lvl="1">
              <a:lnSpc>
                <a:spcPct val="90000"/>
              </a:lnSpc>
            </a:pPr>
            <a:r>
              <a:rPr lang="en-US" altLang="en-US" sz="2400"/>
              <a:t>individual variations</a:t>
            </a:r>
          </a:p>
          <a:p>
            <a:pPr lvl="1">
              <a:lnSpc>
                <a:spcPct val="90000"/>
              </a:lnSpc>
            </a:pPr>
            <a:r>
              <a:rPr lang="en-US" altLang="en-US" sz="2400"/>
              <a:t>interference with the child’s ability to learn and grow</a:t>
            </a:r>
          </a:p>
          <a:p>
            <a:pPr>
              <a:lnSpc>
                <a:spcPct val="90000"/>
              </a:lnSpc>
            </a:pPr>
            <a:r>
              <a:rPr lang="en-US" altLang="en-US" sz="2800"/>
              <a:t>If your careful observation and efforts to work effectively with a particular child </a:t>
            </a:r>
          </a:p>
          <a:p>
            <a:pPr lvl="1">
              <a:lnSpc>
                <a:spcPct val="90000"/>
              </a:lnSpc>
            </a:pPr>
            <a:r>
              <a:rPr lang="en-US" altLang="en-US" sz="2400"/>
              <a:t>do not seem to be meeting the child’s needs and/or </a:t>
            </a:r>
          </a:p>
          <a:p>
            <a:pPr lvl="1">
              <a:lnSpc>
                <a:spcPct val="90000"/>
              </a:lnSpc>
            </a:pPr>
            <a:r>
              <a:rPr lang="en-US" altLang="en-US" sz="2400"/>
              <a:t>you feel that additional expertise is needed </a:t>
            </a:r>
          </a:p>
          <a:p>
            <a:pPr>
              <a:lnSpc>
                <a:spcPct val="90000"/>
              </a:lnSpc>
              <a:buFont typeface="Wingdings" pitchFamily="2" charset="2"/>
              <a:buNone/>
            </a:pPr>
            <a:r>
              <a:rPr lang="en-US" altLang="en-US" sz="2800"/>
              <a:t>	it’s time to look for help and plan to formally discuss your concerns and ideas with the parent</a:t>
            </a:r>
          </a:p>
        </p:txBody>
      </p:sp>
      <p:sp>
        <p:nvSpPr>
          <p:cNvPr id="2" name="Date Placeholder 1">
            <a:extLst>
              <a:ext uri="{FF2B5EF4-FFF2-40B4-BE49-F238E27FC236}">
                <a16:creationId xmlns:a16="http://schemas.microsoft.com/office/drawing/2014/main" id="{A8ED2EDF-8C83-B84B-B01B-823535CB931A}"/>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1DAE3AB7-79A7-624E-B72A-5E482DB7E543}"/>
              </a:ext>
            </a:extLst>
          </p:cNvPr>
          <p:cNvSpPr>
            <a:spLocks noGrp="1" noChangeArrowheads="1"/>
          </p:cNvSpPr>
          <p:nvPr>
            <p:ph type="title"/>
          </p:nvPr>
        </p:nvSpPr>
        <p:spPr/>
        <p:txBody>
          <a:bodyPr/>
          <a:lstStyle/>
          <a:p>
            <a:r>
              <a:rPr lang="en-US" altLang="en-US" dirty="0"/>
              <a:t>The Caregiver’s </a:t>
            </a:r>
            <a:br>
              <a:rPr lang="en-US" altLang="en-US" dirty="0"/>
            </a:br>
            <a:r>
              <a:rPr lang="en-US" altLang="en-US" dirty="0"/>
              <a:t>Emotional Response</a:t>
            </a:r>
          </a:p>
        </p:txBody>
      </p:sp>
      <p:sp>
        <p:nvSpPr>
          <p:cNvPr id="410627" name="Rectangle 3">
            <a:extLst>
              <a:ext uri="{FF2B5EF4-FFF2-40B4-BE49-F238E27FC236}">
                <a16:creationId xmlns:a16="http://schemas.microsoft.com/office/drawing/2014/main" id="{2D290A6C-4AC1-6C4F-AB07-49AACA274958}"/>
              </a:ext>
            </a:extLst>
          </p:cNvPr>
          <p:cNvSpPr>
            <a:spLocks noGrp="1" noChangeArrowheads="1"/>
          </p:cNvSpPr>
          <p:nvPr>
            <p:ph type="body" idx="1"/>
          </p:nvPr>
        </p:nvSpPr>
        <p:spPr/>
        <p:txBody>
          <a:bodyPr/>
          <a:lstStyle/>
          <a:p>
            <a:r>
              <a:rPr lang="en-US" altLang="en-US" sz="2800"/>
              <a:t>Often when you, as a caregiver, are concerned about a child’s development or behavior, you will probably have an emotional response</a:t>
            </a:r>
          </a:p>
          <a:p>
            <a:pPr lvl="1"/>
            <a:r>
              <a:rPr lang="en-US" altLang="en-US" sz="2400"/>
              <a:t>You may feel sad, nervous, or worried about what the future will be for this child</a:t>
            </a:r>
          </a:p>
          <a:p>
            <a:pPr lvl="1"/>
            <a:r>
              <a:rPr lang="en-US" altLang="en-US" sz="2400"/>
              <a:t>You may feel that the needs of this child are beyond your abilities to care for the child</a:t>
            </a:r>
          </a:p>
          <a:p>
            <a:pPr lvl="1"/>
            <a:r>
              <a:rPr lang="en-US" altLang="en-US" sz="2400"/>
              <a:t>You may be frustrated or angry that the family members have not done something to help the child</a:t>
            </a:r>
          </a:p>
        </p:txBody>
      </p:sp>
      <p:sp>
        <p:nvSpPr>
          <p:cNvPr id="2" name="Date Placeholder 1">
            <a:extLst>
              <a:ext uri="{FF2B5EF4-FFF2-40B4-BE49-F238E27FC236}">
                <a16:creationId xmlns:a16="http://schemas.microsoft.com/office/drawing/2014/main" id="{E7A0E7CA-2C0B-3E40-82BD-608A6FF450A1}"/>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8268DAC9-DA6F-F64C-BB21-31A7A562BC9B}"/>
              </a:ext>
            </a:extLst>
          </p:cNvPr>
          <p:cNvSpPr>
            <a:spLocks noGrp="1" noChangeArrowheads="1"/>
          </p:cNvSpPr>
          <p:nvPr>
            <p:ph type="title"/>
          </p:nvPr>
        </p:nvSpPr>
        <p:spPr/>
        <p:txBody>
          <a:bodyPr/>
          <a:lstStyle/>
          <a:p>
            <a:r>
              <a:rPr lang="en-US" altLang="en-US" dirty="0"/>
              <a:t>Get to Know Your Feelings</a:t>
            </a:r>
          </a:p>
        </p:txBody>
      </p:sp>
      <p:sp>
        <p:nvSpPr>
          <p:cNvPr id="412675" name="Rectangle 3">
            <a:extLst>
              <a:ext uri="{FF2B5EF4-FFF2-40B4-BE49-F238E27FC236}">
                <a16:creationId xmlns:a16="http://schemas.microsoft.com/office/drawing/2014/main" id="{26E90792-0D1A-0247-A95F-FAD71B5653A7}"/>
              </a:ext>
            </a:extLst>
          </p:cNvPr>
          <p:cNvSpPr>
            <a:spLocks noGrp="1" noChangeArrowheads="1"/>
          </p:cNvSpPr>
          <p:nvPr>
            <p:ph type="body" idx="1"/>
          </p:nvPr>
        </p:nvSpPr>
        <p:spPr/>
        <p:txBody>
          <a:bodyPr/>
          <a:lstStyle/>
          <a:p>
            <a:pPr>
              <a:lnSpc>
                <a:spcPct val="90000"/>
              </a:lnSpc>
            </a:pPr>
            <a:r>
              <a:rPr lang="en-US" altLang="en-US" sz="2800" dirty="0"/>
              <a:t>It can be helpful to explore your reactions and feelings regarding your concerns for this child</a:t>
            </a:r>
          </a:p>
          <a:p>
            <a:pPr lvl="1">
              <a:lnSpc>
                <a:spcPct val="90000"/>
              </a:lnSpc>
            </a:pPr>
            <a:r>
              <a:rPr lang="en-US" altLang="en-US" sz="2400" dirty="0"/>
              <a:t>What does the possibility that there are delays or behavior differences bring up in you emotionally?</a:t>
            </a:r>
          </a:p>
          <a:p>
            <a:pPr lvl="1">
              <a:lnSpc>
                <a:spcPct val="90000"/>
              </a:lnSpc>
            </a:pPr>
            <a:r>
              <a:rPr lang="en-US" altLang="en-US" sz="2400" dirty="0"/>
              <a:t>Talk with a trusted colleague or other appropriate person about the situation</a:t>
            </a:r>
          </a:p>
          <a:p>
            <a:pPr>
              <a:lnSpc>
                <a:spcPct val="90000"/>
              </a:lnSpc>
            </a:pPr>
            <a:r>
              <a:rPr lang="en-US" altLang="en-US" sz="2800" dirty="0"/>
              <a:t>By understanding what you may be feeling, you can keep those feelings from interfering with your conversation with the family</a:t>
            </a:r>
          </a:p>
          <a:p>
            <a:pPr>
              <a:lnSpc>
                <a:spcPct val="90000"/>
              </a:lnSpc>
            </a:pPr>
            <a:r>
              <a:rPr lang="en-US" altLang="en-US" sz="2800" dirty="0"/>
              <a:t>Your fears, frustrations, or feelings may not be accurate to this child’s specific situation</a:t>
            </a:r>
          </a:p>
        </p:txBody>
      </p:sp>
      <p:sp>
        <p:nvSpPr>
          <p:cNvPr id="2" name="Date Placeholder 1">
            <a:extLst>
              <a:ext uri="{FF2B5EF4-FFF2-40B4-BE49-F238E27FC236}">
                <a16:creationId xmlns:a16="http://schemas.microsoft.com/office/drawing/2014/main" id="{145DDD00-A06B-054A-9C6B-65F266939429}"/>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2766A2A4-FBFA-E949-896E-CCFC5CDFB75B}"/>
              </a:ext>
            </a:extLst>
          </p:cNvPr>
          <p:cNvSpPr>
            <a:spLocks noGrp="1" noChangeArrowheads="1"/>
          </p:cNvSpPr>
          <p:nvPr>
            <p:ph type="title"/>
          </p:nvPr>
        </p:nvSpPr>
        <p:spPr/>
        <p:txBody>
          <a:bodyPr/>
          <a:lstStyle/>
          <a:p>
            <a:r>
              <a:rPr lang="en-US" altLang="en-US" dirty="0"/>
              <a:t>Remember the Child</a:t>
            </a:r>
          </a:p>
        </p:txBody>
      </p:sp>
      <p:pic>
        <p:nvPicPr>
          <p:cNvPr id="5" name="Content Placeholder 4" descr="A young girl riding on a merry go round">
            <a:extLst>
              <a:ext uri="{FF2B5EF4-FFF2-40B4-BE49-F238E27FC236}">
                <a16:creationId xmlns:a16="http://schemas.microsoft.com/office/drawing/2014/main" id="{9C3DDCC6-1331-6B46-A706-C6971481C637}"/>
              </a:ext>
            </a:extLst>
          </p:cNvPr>
          <p:cNvPicPr>
            <a:picLocks noGrp="1" noChangeAspect="1"/>
          </p:cNvPicPr>
          <p:nvPr>
            <p:ph sz="half" idx="1"/>
          </p:nvPr>
        </p:nvPicPr>
        <p:blipFill>
          <a:blip r:embed="rId3"/>
          <a:stretch>
            <a:fillRect/>
          </a:stretch>
        </p:blipFill>
        <p:spPr>
          <a:xfrm>
            <a:off x="1009650" y="1776412"/>
            <a:ext cx="2933700" cy="4178300"/>
          </a:xfrm>
        </p:spPr>
      </p:pic>
      <p:sp>
        <p:nvSpPr>
          <p:cNvPr id="3" name="Content Placeholder 2">
            <a:extLst>
              <a:ext uri="{FF2B5EF4-FFF2-40B4-BE49-F238E27FC236}">
                <a16:creationId xmlns:a16="http://schemas.microsoft.com/office/drawing/2014/main" id="{C6FB69F6-2DC4-6B43-8990-2FE00D29ED5F}"/>
              </a:ext>
            </a:extLst>
          </p:cNvPr>
          <p:cNvSpPr>
            <a:spLocks noGrp="1"/>
          </p:cNvSpPr>
          <p:nvPr>
            <p:ph sz="half" idx="2"/>
          </p:nvPr>
        </p:nvSpPr>
        <p:spPr>
          <a:xfrm>
            <a:off x="4114800" y="1600200"/>
            <a:ext cx="4572000" cy="4530725"/>
          </a:xfrm>
        </p:spPr>
        <p:txBody>
          <a:bodyPr/>
          <a:lstStyle/>
          <a:p>
            <a:pPr>
              <a:lnSpc>
                <a:spcPct val="90000"/>
              </a:lnSpc>
            </a:pPr>
            <a:r>
              <a:rPr lang="en-US" altLang="en-US" sz="2200" dirty="0"/>
              <a:t>When focusing on concerns, possible implications, and the family’s response, keep the child foremost in your mind</a:t>
            </a:r>
          </a:p>
          <a:p>
            <a:pPr>
              <a:lnSpc>
                <a:spcPct val="90000"/>
              </a:lnSpc>
            </a:pPr>
            <a:r>
              <a:rPr lang="en-US" altLang="en-US" sz="2200" dirty="0"/>
              <a:t>Every child has many positive qualities and strengths that remain when concerns arise</a:t>
            </a:r>
          </a:p>
          <a:p>
            <a:pPr>
              <a:lnSpc>
                <a:spcPct val="90000"/>
              </a:lnSpc>
            </a:pPr>
            <a:r>
              <a:rPr lang="en-US" altLang="en-US" sz="2200" dirty="0"/>
              <a:t>It may help to remember that this child is the focus of the family’s love and your care</a:t>
            </a:r>
          </a:p>
          <a:p>
            <a:pPr>
              <a:lnSpc>
                <a:spcPct val="90000"/>
              </a:lnSpc>
            </a:pPr>
            <a:r>
              <a:rPr lang="en-US" altLang="en-US" sz="2200" dirty="0"/>
              <a:t>You can approach the sharing of concerns as an opportunity to support the child to become all that he or she can be</a:t>
            </a:r>
          </a:p>
        </p:txBody>
      </p:sp>
      <p:sp>
        <p:nvSpPr>
          <p:cNvPr id="2" name="Date Placeholder 1">
            <a:extLst>
              <a:ext uri="{FF2B5EF4-FFF2-40B4-BE49-F238E27FC236}">
                <a16:creationId xmlns:a16="http://schemas.microsoft.com/office/drawing/2014/main" id="{F9C6495E-D82E-ED46-A97C-F202D73B7EAC}"/>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8" name="Rectangle 10">
            <a:extLst>
              <a:ext uri="{FF2B5EF4-FFF2-40B4-BE49-F238E27FC236}">
                <a16:creationId xmlns:a16="http://schemas.microsoft.com/office/drawing/2014/main" id="{BA45845D-996B-7046-8AA4-7CD1AD391D92}"/>
              </a:ext>
            </a:extLst>
          </p:cNvPr>
          <p:cNvSpPr>
            <a:spLocks noChangeArrowheads="1"/>
          </p:cNvSpPr>
          <p:nvPr/>
        </p:nvSpPr>
        <p:spPr bwMode="black">
          <a:xfrm>
            <a:off x="457200" y="1600200"/>
            <a:ext cx="8077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80000"/>
              <a:buFont typeface="Wingdings" pitchFamily="2" charset="2"/>
              <a:buChar char="Ø"/>
              <a:defRPr sz="2800">
                <a:solidFill>
                  <a:srgbClr val="000000"/>
                </a:solidFill>
                <a:latin typeface="Arial" panose="020B0604020202020204" pitchFamily="34" charset="0"/>
              </a:defRPr>
            </a:lvl1pPr>
            <a:lvl2pPr marL="742950" indent="-285750">
              <a:spcBef>
                <a:spcPct val="20000"/>
              </a:spcBef>
              <a:buClr>
                <a:schemeClr val="bg2"/>
              </a:buClr>
              <a:buSzPct val="50000"/>
              <a:buFont typeface="Wingdings" pitchFamily="2" charset="2"/>
              <a:buChar char="l"/>
              <a:defRPr sz="2400">
                <a:solidFill>
                  <a:srgbClr val="000000"/>
                </a:solidFill>
                <a:latin typeface="Arial" panose="020B0604020202020204" pitchFamily="34" charset="0"/>
              </a:defRPr>
            </a:lvl2pPr>
            <a:lvl3pPr marL="1143000" indent="-228600">
              <a:spcBef>
                <a:spcPct val="20000"/>
              </a:spcBef>
              <a:buClr>
                <a:schemeClr val="bg2"/>
              </a:buClr>
              <a:buChar char="•"/>
              <a:defRPr sz="2000">
                <a:solidFill>
                  <a:srgbClr val="000000"/>
                </a:solidFill>
                <a:latin typeface="Arial" panose="020B0604020202020204" pitchFamily="34" charset="0"/>
              </a:defRPr>
            </a:lvl3pPr>
            <a:lvl4pPr marL="1600200" indent="-228600">
              <a:spcBef>
                <a:spcPct val="20000"/>
              </a:spcBef>
              <a:buClr>
                <a:schemeClr val="bg2"/>
              </a:buClr>
              <a:buSzPct val="50000"/>
              <a:buFont typeface="Wingdings" pitchFamily="2" charset="2"/>
              <a:buChar char="l"/>
              <a:defRPr>
                <a:solidFill>
                  <a:srgbClr val="000000"/>
                </a:solidFill>
                <a:latin typeface="Arial" panose="020B0604020202020204" pitchFamily="34" charset="0"/>
              </a:defRPr>
            </a:lvl4pPr>
            <a:lvl5pPr marL="2057400" indent="-228600">
              <a:spcBef>
                <a:spcPct val="20000"/>
              </a:spcBef>
              <a:buClr>
                <a:schemeClr val="bg2"/>
              </a:buClr>
              <a:buChar char="•"/>
              <a:defRPr>
                <a:solidFill>
                  <a:srgbClr val="000000"/>
                </a:solidFill>
                <a:latin typeface="Arial" panose="020B0604020202020204" pitchFamily="34" charset="0"/>
              </a:defRPr>
            </a:lvl5pPr>
            <a:lvl6pPr marL="2514600" indent="-228600" fontAlgn="base">
              <a:spcBef>
                <a:spcPct val="20000"/>
              </a:spcBef>
              <a:spcAft>
                <a:spcPct val="0"/>
              </a:spcAft>
              <a:buClr>
                <a:schemeClr val="bg2"/>
              </a:buClr>
              <a:buChar char="•"/>
              <a:defRPr>
                <a:solidFill>
                  <a:srgbClr val="000000"/>
                </a:solidFill>
                <a:latin typeface="Arial" panose="020B0604020202020204" pitchFamily="34" charset="0"/>
              </a:defRPr>
            </a:lvl6pPr>
            <a:lvl7pPr marL="2971800" indent="-228600" fontAlgn="base">
              <a:spcBef>
                <a:spcPct val="20000"/>
              </a:spcBef>
              <a:spcAft>
                <a:spcPct val="0"/>
              </a:spcAft>
              <a:buClr>
                <a:schemeClr val="bg2"/>
              </a:buClr>
              <a:buChar char="•"/>
              <a:defRPr>
                <a:solidFill>
                  <a:srgbClr val="000000"/>
                </a:solidFill>
                <a:latin typeface="Arial" panose="020B0604020202020204" pitchFamily="34" charset="0"/>
              </a:defRPr>
            </a:lvl7pPr>
            <a:lvl8pPr marL="3429000" indent="-228600" fontAlgn="base">
              <a:spcBef>
                <a:spcPct val="20000"/>
              </a:spcBef>
              <a:spcAft>
                <a:spcPct val="0"/>
              </a:spcAft>
              <a:buClr>
                <a:schemeClr val="bg2"/>
              </a:buClr>
              <a:buChar char="•"/>
              <a:defRPr>
                <a:solidFill>
                  <a:srgbClr val="000000"/>
                </a:solidFill>
                <a:latin typeface="Arial" panose="020B0604020202020204" pitchFamily="34" charset="0"/>
              </a:defRPr>
            </a:lvl8pPr>
            <a:lvl9pPr marL="3886200" indent="-228600" fontAlgn="base">
              <a:spcBef>
                <a:spcPct val="20000"/>
              </a:spcBef>
              <a:spcAft>
                <a:spcPct val="0"/>
              </a:spcAft>
              <a:buClr>
                <a:schemeClr val="bg2"/>
              </a:buClr>
              <a:buChar char="•"/>
              <a:defRPr>
                <a:solidFill>
                  <a:srgbClr val="000000"/>
                </a:solidFill>
                <a:latin typeface="Arial" panose="020B0604020202020204" pitchFamily="34" charset="0"/>
              </a:defRPr>
            </a:lvl9pPr>
          </a:lstStyle>
          <a:p>
            <a:pPr eaLnBrk="1" hangingPunct="1">
              <a:lnSpc>
                <a:spcPct val="80000"/>
              </a:lnSpc>
              <a:spcBef>
                <a:spcPct val="100000"/>
              </a:spcBef>
            </a:pPr>
            <a:endParaRPr lang="en-US" altLang="en-US"/>
          </a:p>
        </p:txBody>
      </p:sp>
      <p:sp>
        <p:nvSpPr>
          <p:cNvPr id="329749" name="Rectangle 21">
            <a:extLst>
              <a:ext uri="{FF2B5EF4-FFF2-40B4-BE49-F238E27FC236}">
                <a16:creationId xmlns:a16="http://schemas.microsoft.com/office/drawing/2014/main" id="{54713EFB-10BE-F341-812B-AB27B716ABB1}"/>
              </a:ext>
            </a:extLst>
          </p:cNvPr>
          <p:cNvSpPr>
            <a:spLocks noGrp="1" noChangeArrowheads="1"/>
          </p:cNvSpPr>
          <p:nvPr>
            <p:ph type="title"/>
          </p:nvPr>
        </p:nvSpPr>
        <p:spPr/>
        <p:txBody>
          <a:bodyPr/>
          <a:lstStyle/>
          <a:p>
            <a:r>
              <a:rPr lang="en-US" altLang="en-US" dirty="0"/>
              <a:t>Preparing for a Formal Conference </a:t>
            </a:r>
          </a:p>
        </p:txBody>
      </p:sp>
      <p:sp>
        <p:nvSpPr>
          <p:cNvPr id="329750" name="Rectangle 22">
            <a:extLst>
              <a:ext uri="{FF2B5EF4-FFF2-40B4-BE49-F238E27FC236}">
                <a16:creationId xmlns:a16="http://schemas.microsoft.com/office/drawing/2014/main" id="{B911933E-648C-1B47-8217-6FD80847BEDD}"/>
              </a:ext>
            </a:extLst>
          </p:cNvPr>
          <p:cNvSpPr>
            <a:spLocks noGrp="1" noChangeArrowheads="1"/>
          </p:cNvSpPr>
          <p:nvPr>
            <p:ph sz="half" idx="1"/>
          </p:nvPr>
        </p:nvSpPr>
        <p:spPr>
          <a:xfrm>
            <a:off x="457200" y="1600200"/>
            <a:ext cx="8382000" cy="4530725"/>
          </a:xfrm>
        </p:spPr>
        <p:txBody>
          <a:bodyPr/>
          <a:lstStyle/>
          <a:p>
            <a:pPr>
              <a:lnSpc>
                <a:spcPct val="90000"/>
              </a:lnSpc>
            </a:pPr>
            <a:r>
              <a:rPr lang="en-US" altLang="en-US" sz="2800" dirty="0"/>
              <a:t>With prior regular small conversations, conferences won’t come as a surprise to family members</a:t>
            </a:r>
          </a:p>
          <a:p>
            <a:pPr>
              <a:lnSpc>
                <a:spcPct val="90000"/>
              </a:lnSpc>
            </a:pPr>
            <a:r>
              <a:rPr lang="en-US" altLang="en-US" sz="2800" dirty="0"/>
              <a:t>Make careful observations </a:t>
            </a:r>
            <a:br>
              <a:rPr lang="en-US" altLang="en-US" sz="2800" dirty="0"/>
            </a:br>
            <a:r>
              <a:rPr lang="en-US" altLang="en-US" sz="2800" dirty="0"/>
              <a:t>of the child</a:t>
            </a:r>
          </a:p>
          <a:p>
            <a:pPr>
              <a:lnSpc>
                <a:spcPct val="90000"/>
              </a:lnSpc>
            </a:pPr>
            <a:r>
              <a:rPr lang="en-US" altLang="en-US" sz="2800" dirty="0"/>
              <a:t>Plan to discuss what you </a:t>
            </a:r>
            <a:br>
              <a:rPr lang="en-US" altLang="en-US" sz="2800" dirty="0"/>
            </a:br>
            <a:r>
              <a:rPr lang="en-US" altLang="en-US" sz="2800" dirty="0"/>
              <a:t>have observed in terms </a:t>
            </a:r>
            <a:br>
              <a:rPr lang="en-US" altLang="en-US" sz="2800" dirty="0"/>
            </a:br>
            <a:r>
              <a:rPr lang="en-US" altLang="en-US" sz="2800" dirty="0"/>
              <a:t>of </a:t>
            </a:r>
            <a:r>
              <a:rPr lang="en-US" altLang="en-US" sz="2800" b="1" dirty="0"/>
              <a:t>specific behaviors</a:t>
            </a:r>
            <a:endParaRPr lang="en-US" altLang="en-US" sz="2800" dirty="0"/>
          </a:p>
          <a:p>
            <a:pPr>
              <a:lnSpc>
                <a:spcPct val="90000"/>
              </a:lnSpc>
            </a:pPr>
            <a:r>
              <a:rPr lang="en-US" altLang="en-US" sz="2800" dirty="0"/>
              <a:t>Research possible local resources and have the information and phone numbers ready for family</a:t>
            </a:r>
          </a:p>
        </p:txBody>
      </p:sp>
      <p:pic>
        <p:nvPicPr>
          <p:cNvPr id="5" name="Content Placeholder 4" descr="An adult with a young child pointing at the camera">
            <a:extLst>
              <a:ext uri="{FF2B5EF4-FFF2-40B4-BE49-F238E27FC236}">
                <a16:creationId xmlns:a16="http://schemas.microsoft.com/office/drawing/2014/main" id="{1F84226C-E404-B740-B39C-BCE6337C301B}"/>
              </a:ext>
            </a:extLst>
          </p:cNvPr>
          <p:cNvPicPr>
            <a:picLocks noGrp="1" noChangeAspect="1"/>
          </p:cNvPicPr>
          <p:nvPr>
            <p:ph sz="half" idx="2"/>
          </p:nvPr>
        </p:nvPicPr>
        <p:blipFill>
          <a:blip r:embed="rId3"/>
          <a:stretch>
            <a:fillRect/>
          </a:stretch>
        </p:blipFill>
        <p:spPr>
          <a:xfrm>
            <a:off x="5134212" y="2514600"/>
            <a:ext cx="3556000" cy="2349500"/>
          </a:xfrm>
        </p:spPr>
      </p:pic>
      <p:sp>
        <p:nvSpPr>
          <p:cNvPr id="2" name="Date Placeholder 1">
            <a:extLst>
              <a:ext uri="{FF2B5EF4-FFF2-40B4-BE49-F238E27FC236}">
                <a16:creationId xmlns:a16="http://schemas.microsoft.com/office/drawing/2014/main" id="{26D40EB2-4C73-2D4F-BB4A-F725CD6AED16}"/>
              </a:ext>
            </a:extLst>
          </p:cNvPr>
          <p:cNvSpPr>
            <a:spLocks noGrp="1"/>
          </p:cNvSpPr>
          <p:nvPr>
            <p:ph type="dt" sz="half" idx="10"/>
          </p:nvPr>
        </p:nvSpPr>
        <p:spPr/>
        <p:txBody>
          <a:bodyPr/>
          <a:lstStyle/>
          <a:p>
            <a:r>
              <a:rPr lang="en-US" altLang="en-US"/>
              <a:t>11/20/2019</a:t>
            </a:r>
          </a:p>
        </p:txBody>
      </p:sp>
    </p:spTree>
  </p:cSld>
  <p:clrMapOvr>
    <a:masterClrMapping/>
  </p:clrMapOvr>
  <p:transition advClick="0">
    <p:zoom/>
  </p:transition>
</p:sld>
</file>

<file path=ppt/theme/theme1.xml><?xml version="1.0" encoding="utf-8"?>
<a:theme xmlns:a="http://schemas.openxmlformats.org/drawingml/2006/main" name="Ripple">
  <a:themeElements>
    <a:clrScheme name="">
      <a:dk1>
        <a:srgbClr val="000000"/>
      </a:dk1>
      <a:lt1>
        <a:srgbClr val="DACBFB"/>
      </a:lt1>
      <a:dk2>
        <a:srgbClr val="CCECFF"/>
      </a:dk2>
      <a:lt2>
        <a:srgbClr val="008AE8"/>
      </a:lt2>
      <a:accent1>
        <a:srgbClr val="0088E4"/>
      </a:accent1>
      <a:accent2>
        <a:srgbClr val="009999"/>
      </a:accent2>
      <a:accent3>
        <a:srgbClr val="EAE2FD"/>
      </a:accent3>
      <a:accent4>
        <a:srgbClr val="000000"/>
      </a:accent4>
      <a:accent5>
        <a:srgbClr val="AAC3EF"/>
      </a:accent5>
      <a:accent6>
        <a:srgbClr val="008A8A"/>
      </a:accent6>
      <a:hlink>
        <a:srgbClr val="000000"/>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2004:Templates:Presentations:Designs:Water and Light</Template>
  <TotalTime>17147</TotalTime>
  <Words>5177</Words>
  <Application>Microsoft Macintosh PowerPoint</Application>
  <PresentationFormat>On-screen Show (4:3)</PresentationFormat>
  <Paragraphs>313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Times</vt:lpstr>
      <vt:lpstr>Times New Roman</vt:lpstr>
      <vt:lpstr>Wingdings</vt:lpstr>
      <vt:lpstr>Ripple</vt:lpstr>
      <vt:lpstr>Talking with Parents When You Have Concerns About a Child in Your Care</vt:lpstr>
      <vt:lpstr>Conditions for Use  of This Presentation</vt:lpstr>
      <vt:lpstr>Intent of This Presentation</vt:lpstr>
      <vt:lpstr>Talking with Parents  When Concerns Arise</vt:lpstr>
      <vt:lpstr>When to Have a Conference</vt:lpstr>
      <vt:lpstr>The Caregiver’s  Emotional Response</vt:lpstr>
      <vt:lpstr>Get to Know Your Feelings</vt:lpstr>
      <vt:lpstr>Remember the Child</vt:lpstr>
      <vt:lpstr>Preparing for a Formal Conference </vt:lpstr>
      <vt:lpstr>The Best Setting for a Conference </vt:lpstr>
      <vt:lpstr>Conducting the Conference </vt:lpstr>
      <vt:lpstr>Sharing Your Concerns </vt:lpstr>
      <vt:lpstr>After Concerns are Shared </vt:lpstr>
      <vt:lpstr>The Family’s Response</vt:lpstr>
      <vt:lpstr>Supporting Families  Who Want to Access Resources </vt:lpstr>
      <vt:lpstr>Supporting Families Not Ready  To Access Resources </vt:lpstr>
      <vt:lpstr>When the Family Does Not Agree With Your Concern or is Upset</vt:lpstr>
      <vt:lpstr>After the Conference</vt:lpstr>
      <vt:lpstr>Get Support for Yourself</vt:lpstr>
      <vt:lpstr>Resources for Families </vt:lpstr>
      <vt:lpstr>For More Information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with Parents</dc:title>
  <dc:subject/>
  <dc:creator>Linda Brault</dc:creator>
  <cp:keywords/>
  <dc:description/>
  <cp:lastModifiedBy>Alejandro Castillon</cp:lastModifiedBy>
  <cp:revision>245</cp:revision>
  <cp:lastPrinted>2019-12-02T21:00:12Z</cp:lastPrinted>
  <dcterms:created xsi:type="dcterms:W3CDTF">2004-09-05T04:45:02Z</dcterms:created>
  <dcterms:modified xsi:type="dcterms:W3CDTF">2019-12-02T21:02:40Z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-1623199824</vt:i4>
  </property>
  <property fmtid="{D5CDD505-2E9C-101B-9397-08002B2CF9AE}" pid="3" name="_EmailSubject">
    <vt:lpwstr>ppt</vt:lpwstr>
  </property>
  <property fmtid="{D5CDD505-2E9C-101B-9397-08002B2CF9AE}" pid="4" name="_AuthorEmail">
    <vt:lpwstr>emontanari@earthlink.net</vt:lpwstr>
  </property>
  <property fmtid="{D5CDD505-2E9C-101B-9397-08002B2CF9AE}" pid="5" name="_AuthorEmailDisplayName">
    <vt:lpwstr>Ellen Montanari</vt:lpwstr>
  </property>
  <property fmtid="{D5CDD505-2E9C-101B-9397-08002B2CF9AE}" pid="6" name="_ReviewingToolsShownOnce">
    <vt:lpwstr/>
  </property>
</Properties>
</file>